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23"/>
  </p:notesMasterIdLst>
  <p:sldIdLst>
    <p:sldId id="308" r:id="rId2"/>
    <p:sldId id="306" r:id="rId3"/>
    <p:sldId id="316" r:id="rId4"/>
    <p:sldId id="330" r:id="rId5"/>
    <p:sldId id="314" r:id="rId6"/>
    <p:sldId id="311" r:id="rId7"/>
    <p:sldId id="326" r:id="rId8"/>
    <p:sldId id="327" r:id="rId9"/>
    <p:sldId id="331" r:id="rId10"/>
    <p:sldId id="317" r:id="rId11"/>
    <p:sldId id="312" r:id="rId12"/>
    <p:sldId id="325" r:id="rId13"/>
    <p:sldId id="328" r:id="rId14"/>
    <p:sldId id="329" r:id="rId15"/>
    <p:sldId id="313" r:id="rId16"/>
    <p:sldId id="315" r:id="rId17"/>
    <p:sldId id="319" r:id="rId18"/>
    <p:sldId id="320" r:id="rId19"/>
    <p:sldId id="321" r:id="rId20"/>
    <p:sldId id="322" r:id="rId21"/>
    <p:sldId id="323" r:id="rId22"/>
  </p:sldIdLst>
  <p:sldSz cx="9144000" cy="6858000" type="screen4x3"/>
  <p:notesSz cx="6858000" cy="9144000"/>
  <p:custShowLst>
    <p:custShow name="Looping_Introduction" id="0">
      <p:sldLst>
        <p:sld r:id="rId21"/>
        <p:sld r:id="rId22"/>
      </p:sldLst>
    </p:custShow>
    <p:custShow name="Main_presentation" id="1">
      <p:sldLst>
        <p:sld r:id="rId2"/>
        <p:sld r:id="rId3"/>
        <p:sld r:id="rId4"/>
      </p:sldLst>
    </p:custShow>
  </p:custShow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uthor" initials="A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custShow id="0"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9E1F"/>
    <a:srgbClr val="004471"/>
    <a:srgbClr val="17890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407"/>
    <p:restoredTop sz="80827" autoAdjust="0"/>
  </p:normalViewPr>
  <p:slideViewPr>
    <p:cSldViewPr snapToGrid="0" snapToObjects="1">
      <p:cViewPr>
        <p:scale>
          <a:sx n="102" d="100"/>
          <a:sy n="102" d="100"/>
        </p:scale>
        <p:origin x="1280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commentAuthors" Target="commentAuthors.xml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74E912-56CF-2F4D-8341-2691B82BA34B}" type="datetimeFigureOut">
              <a:rPr lang="en-US" smtClean="0"/>
              <a:t>7/20/17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FDD0C1-AA32-5A49-983F-EF488AF867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0785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Commands</a:t>
            </a:r>
            <a:r>
              <a:rPr lang="en-US" baseline="0" dirty="0" smtClean="0"/>
              <a:t> derived </a:t>
            </a:r>
            <a:r>
              <a:rPr lang="en-US" baseline="0" dirty="0" smtClean="0"/>
              <a:t>from Tyson </a:t>
            </a:r>
            <a:r>
              <a:rPr lang="en-US" baseline="0" dirty="0" err="1" smtClean="0"/>
              <a:t>Swetnam’s</a:t>
            </a:r>
            <a:r>
              <a:rPr lang="en-US" baseline="0" dirty="0" smtClean="0"/>
              <a:t> </a:t>
            </a:r>
            <a:r>
              <a:rPr lang="en-US" baseline="0" dirty="0" smtClean="0"/>
              <a:t>repos/repo wikis: </a:t>
            </a:r>
            <a:endParaRPr lang="en-US" baseline="0" dirty="0" smtClean="0"/>
          </a:p>
          <a:p>
            <a:r>
              <a:rPr lang="en-US" baseline="0" dirty="0" smtClean="0"/>
              <a:t>https://</a:t>
            </a:r>
            <a:r>
              <a:rPr lang="en-US" baseline="0" dirty="0" err="1" smtClean="0"/>
              <a:t>github.com</a:t>
            </a:r>
            <a:r>
              <a:rPr lang="en-US" baseline="0" dirty="0" smtClean="0"/>
              <a:t>/</a:t>
            </a:r>
            <a:r>
              <a:rPr lang="en-US" baseline="0" dirty="0" err="1" smtClean="0"/>
              <a:t>tyson-swetnam</a:t>
            </a:r>
            <a:r>
              <a:rPr lang="en-US" baseline="0" dirty="0" smtClean="0"/>
              <a:t>/sol-</a:t>
            </a:r>
            <a:r>
              <a:rPr lang="en-US" baseline="0" dirty="0" err="1" smtClean="0"/>
              <a:t>ot</a:t>
            </a:r>
            <a:r>
              <a:rPr lang="en-US" baseline="0" dirty="0" smtClean="0"/>
              <a:t>-comet-dev</a:t>
            </a:r>
          </a:p>
          <a:p>
            <a:r>
              <a:rPr lang="en-US" baseline="0" dirty="0" smtClean="0"/>
              <a:t>https://</a:t>
            </a:r>
            <a:r>
              <a:rPr lang="en-US" baseline="0" dirty="0" err="1" smtClean="0"/>
              <a:t>github.com</a:t>
            </a:r>
            <a:r>
              <a:rPr lang="en-US" baseline="0" dirty="0" smtClean="0"/>
              <a:t>/</a:t>
            </a:r>
            <a:r>
              <a:rPr lang="en-US" baseline="0" dirty="0" err="1" smtClean="0"/>
              <a:t>tyson-swetnam</a:t>
            </a:r>
            <a:r>
              <a:rPr lang="en-US" baseline="0" dirty="0" smtClean="0"/>
              <a:t>/</a:t>
            </a:r>
            <a:r>
              <a:rPr lang="en-US" baseline="0" dirty="0" err="1" smtClean="0"/>
              <a:t>eemt</a:t>
            </a:r>
            <a:r>
              <a:rPr lang="en-US" baseline="0" smtClean="0"/>
              <a:t>-singularity-dev/wiki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FDD0C1-AA32-5A49-983F-EF488AF867B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7437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FDD0C1-AA32-5A49-983F-EF488AF867B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994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FDD0C1-AA32-5A49-983F-EF488AF867B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3804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gif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-8537" y="2630753"/>
            <a:ext cx="9144000" cy="105606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 smtClean="0"/>
              <a:t>Title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-10508" y="3810324"/>
            <a:ext cx="9144000" cy="512762"/>
          </a:xfrm>
        </p:spPr>
        <p:txBody>
          <a:bodyPr>
            <a:noAutofit/>
          </a:bodyPr>
          <a:lstStyle>
            <a:lvl1pPr marL="0" indent="0" algn="ctr">
              <a:buNone/>
              <a:defRPr sz="3200">
                <a:solidFill>
                  <a:srgbClr val="0971AB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Subtitle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97960" y="5921110"/>
            <a:ext cx="1531292" cy="73152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126791" y="5910746"/>
            <a:ext cx="674232" cy="73152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155211" y="5952407"/>
            <a:ext cx="957026" cy="73152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204767" y="5910746"/>
            <a:ext cx="1304012" cy="733507"/>
          </a:xfrm>
          <a:prstGeom prst="rect">
            <a:avLst/>
          </a:prstGeom>
        </p:spPr>
      </p:pic>
      <p:sp>
        <p:nvSpPr>
          <p:cNvPr id="13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-10508" y="4529138"/>
            <a:ext cx="9144000" cy="1179512"/>
          </a:xfr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42248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                                            Presenter_Name, Title (</a:t>
            </a:r>
            <a:r>
              <a:rPr kumimoji="0" 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142248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Sci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42248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analysis, Co-PI, etc.)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42248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                                                        Presenter Institution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42248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                        Email address (no hyperlink) [      Twitter or social media handle]</a:t>
            </a:r>
          </a:p>
          <a:p>
            <a:pPr lvl="0"/>
            <a:endParaRPr lang="en-US" dirty="0"/>
          </a:p>
        </p:txBody>
      </p:sp>
      <p:pic>
        <p:nvPicPr>
          <p:cNvPr id="14" name="Picture 13" descr="cyverse_rgb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977" y="605500"/>
            <a:ext cx="6015030" cy="1308999"/>
          </a:xfrm>
          <a:prstGeom prst="rect">
            <a:avLst/>
          </a:prstGeom>
        </p:spPr>
      </p:pic>
      <p:sp>
        <p:nvSpPr>
          <p:cNvPr id="15" name="Subtitle 2"/>
          <p:cNvSpPr txBox="1">
            <a:spLocks/>
          </p:cNvSpPr>
          <p:nvPr userDrawn="1"/>
        </p:nvSpPr>
        <p:spPr>
          <a:xfrm>
            <a:off x="3476050" y="1605942"/>
            <a:ext cx="4092957" cy="3162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rgbClr val="F19E1F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rgbClr val="0971AB"/>
                </a:solidFill>
              </a:rPr>
              <a:t>Transforming Science Through Data-driven Discovery</a:t>
            </a:r>
            <a:endParaRPr lang="en-US" sz="1400" dirty="0">
              <a:solidFill>
                <a:srgbClr val="0971A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21066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-10508" y="704371"/>
            <a:ext cx="9144000" cy="105606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 smtClean="0"/>
              <a:t>Title Slide 2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-10508" y="3602038"/>
            <a:ext cx="9144000" cy="512762"/>
          </a:xfrm>
        </p:spPr>
        <p:txBody>
          <a:bodyPr>
            <a:noAutofit/>
          </a:bodyPr>
          <a:lstStyle>
            <a:lvl1pPr marL="0" indent="0" algn="ctr">
              <a:buNone/>
              <a:defRPr sz="3200">
                <a:solidFill>
                  <a:srgbClr val="0971AB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Subtitle</a:t>
            </a:r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945930" y="4230688"/>
            <a:ext cx="8187561" cy="1487206"/>
          </a:xfr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42248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Presenter_Name, Title (</a:t>
            </a:r>
            <a:r>
              <a:rPr kumimoji="0" 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142248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Sci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42248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-analyst, Co-PI, etc.)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42248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Presenter Institution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42248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Email address (no hyperlink) [      Twitter or social media handle]</a:t>
            </a:r>
          </a:p>
          <a:p>
            <a:pPr lvl="0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97960" y="5921110"/>
            <a:ext cx="1531292" cy="73152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179341" y="5910746"/>
            <a:ext cx="674232" cy="73152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228783" y="5952407"/>
            <a:ext cx="957026" cy="73152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246812" y="5910746"/>
            <a:ext cx="1304012" cy="73350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4177" y="1760432"/>
            <a:ext cx="2094630" cy="1930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5881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1221357" y="551051"/>
            <a:ext cx="7938376" cy="629642"/>
          </a:xfrm>
          <a:prstGeom prst="rect">
            <a:avLst/>
          </a:prstGeom>
        </p:spPr>
        <p:txBody>
          <a:bodyPr anchor="b"/>
          <a:lstStyle>
            <a:lvl1pPr algn="l">
              <a:defRPr sz="4000" baseline="0"/>
            </a:lvl1pPr>
          </a:lstStyle>
          <a:p>
            <a:r>
              <a:rPr lang="en-US" dirty="0" smtClean="0"/>
              <a:t>Product Slide</a:t>
            </a:r>
            <a:endParaRPr lang="en-US" dirty="0"/>
          </a:p>
        </p:txBody>
      </p:sp>
      <p:sp>
        <p:nvSpPr>
          <p:cNvPr id="8" name="Content Placeholder 14"/>
          <p:cNvSpPr>
            <a:spLocks noGrp="1"/>
          </p:cNvSpPr>
          <p:nvPr>
            <p:ph sz="quarter" idx="10" hasCustomPrompt="1"/>
          </p:nvPr>
        </p:nvSpPr>
        <p:spPr>
          <a:xfrm>
            <a:off x="1221357" y="1102316"/>
            <a:ext cx="2459866" cy="376237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 smtClean="0"/>
              <a:t>Subtitle</a:t>
            </a:r>
            <a:endParaRPr lang="en-US" dirty="0"/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1"/>
          </p:nvPr>
        </p:nvSpPr>
        <p:spPr>
          <a:xfrm>
            <a:off x="174411" y="2152650"/>
            <a:ext cx="8706830" cy="380047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33283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http://www.nsf.gov/images/logos/nsf1.gif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363" y="5097368"/>
            <a:ext cx="1037008" cy="1043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/>
          <p:cNvGrpSpPr/>
          <p:nvPr userDrawn="1"/>
        </p:nvGrpSpPr>
        <p:grpSpPr>
          <a:xfrm>
            <a:off x="913488" y="3048082"/>
            <a:ext cx="7183134" cy="1167823"/>
            <a:chOff x="1246003" y="2367008"/>
            <a:chExt cx="7183134" cy="1167823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6261526" y="2370424"/>
              <a:ext cx="2167611" cy="1035498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1246003" y="2367008"/>
              <a:ext cx="1028373" cy="1115752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3838744" y="2370424"/>
              <a:ext cx="1523359" cy="1164407"/>
            </a:xfrm>
            <a:prstGeom prst="rect">
              <a:avLst/>
            </a:prstGeom>
          </p:spPr>
        </p:pic>
      </p:grpSp>
      <p:sp>
        <p:nvSpPr>
          <p:cNvPr id="13" name="TextBox 16"/>
          <p:cNvSpPr txBox="1"/>
          <p:nvPr userDrawn="1"/>
        </p:nvSpPr>
        <p:spPr>
          <a:xfrm>
            <a:off x="570173" y="4312563"/>
            <a:ext cx="16729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b="1" dirty="0" smtClean="0">
                <a:solidFill>
                  <a:srgbClr val="174471"/>
                </a:solidFill>
              </a:rPr>
              <a:t>Parker Antin </a:t>
            </a:r>
          </a:p>
          <a:p>
            <a:pPr algn="ctr"/>
            <a:r>
              <a:rPr lang="en-US" sz="1800" b="1" dirty="0" smtClean="0">
                <a:solidFill>
                  <a:srgbClr val="174471"/>
                </a:solidFill>
              </a:rPr>
              <a:t>Nirav Merchant</a:t>
            </a:r>
          </a:p>
          <a:p>
            <a:pPr algn="ctr"/>
            <a:r>
              <a:rPr lang="en-US" sz="1800" b="1" dirty="0" smtClean="0">
                <a:solidFill>
                  <a:srgbClr val="174471"/>
                </a:solidFill>
              </a:rPr>
              <a:t>Eric Lyons</a:t>
            </a:r>
            <a:endParaRPr lang="en-US" sz="1800" b="1" dirty="0">
              <a:solidFill>
                <a:srgbClr val="174471"/>
              </a:solidFill>
            </a:endParaRPr>
          </a:p>
        </p:txBody>
      </p:sp>
      <p:sp>
        <p:nvSpPr>
          <p:cNvPr id="14" name="TextBox 17"/>
          <p:cNvSpPr txBox="1"/>
          <p:nvPr userDrawn="1"/>
        </p:nvSpPr>
        <p:spPr>
          <a:xfrm>
            <a:off x="3534158" y="4291887"/>
            <a:ext cx="1425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 smtClean="0">
                <a:solidFill>
                  <a:srgbClr val="174471"/>
                </a:solidFill>
              </a:rPr>
              <a:t>Matt Vaughn</a:t>
            </a:r>
            <a:endParaRPr lang="en-US" sz="1800" b="1" dirty="0">
              <a:solidFill>
                <a:srgbClr val="174471"/>
              </a:solidFill>
            </a:endParaRPr>
          </a:p>
        </p:txBody>
      </p:sp>
      <p:sp>
        <p:nvSpPr>
          <p:cNvPr id="15" name="TextBox 18"/>
          <p:cNvSpPr txBox="1"/>
          <p:nvPr userDrawn="1"/>
        </p:nvSpPr>
        <p:spPr>
          <a:xfrm>
            <a:off x="5810591" y="4314891"/>
            <a:ext cx="23624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b="1" dirty="0" smtClean="0">
                <a:solidFill>
                  <a:srgbClr val="174471"/>
                </a:solidFill>
              </a:rPr>
              <a:t>Doreen Ware</a:t>
            </a:r>
          </a:p>
          <a:p>
            <a:pPr algn="ctr"/>
            <a:r>
              <a:rPr lang="en-US" sz="1800" b="1" dirty="0" smtClean="0">
                <a:solidFill>
                  <a:srgbClr val="174471"/>
                </a:solidFill>
              </a:rPr>
              <a:t>Dave Micklos</a:t>
            </a:r>
            <a:endParaRPr lang="en-US" sz="1800" b="1" dirty="0">
              <a:solidFill>
                <a:srgbClr val="174471"/>
              </a:solidFill>
            </a:endParaRPr>
          </a:p>
        </p:txBody>
      </p:sp>
      <p:sp>
        <p:nvSpPr>
          <p:cNvPr id="16" name="TextBox 15"/>
          <p:cNvSpPr txBox="1"/>
          <p:nvPr userDrawn="1"/>
        </p:nvSpPr>
        <p:spPr>
          <a:xfrm>
            <a:off x="0" y="6271783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CyVerse</a:t>
            </a:r>
            <a:r>
              <a:rPr lang="en-US" sz="1600" baseline="0" dirty="0" smtClean="0"/>
              <a:t> is </a:t>
            </a:r>
            <a:r>
              <a:rPr lang="en-US" sz="1600" dirty="0" smtClean="0"/>
              <a:t>supported by the National Science Foundation under </a:t>
            </a:r>
          </a:p>
          <a:p>
            <a:pPr algn="ctr"/>
            <a:r>
              <a:rPr lang="en-US" sz="1600" dirty="0" smtClean="0"/>
              <a:t>Award No. DBI-0735191 and DBI-1265383.</a:t>
            </a:r>
            <a:endParaRPr lang="en-US" sz="1600" dirty="0"/>
          </a:p>
        </p:txBody>
      </p:sp>
      <p:sp>
        <p:nvSpPr>
          <p:cNvPr id="17" name="TextBox 16"/>
          <p:cNvSpPr txBox="1"/>
          <p:nvPr userDrawn="1"/>
        </p:nvSpPr>
        <p:spPr>
          <a:xfrm>
            <a:off x="1900846" y="2173492"/>
            <a:ext cx="49244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/>
              <a:t>Executive Team</a:t>
            </a:r>
            <a:endParaRPr lang="en-US" sz="2800" b="1" dirty="0"/>
          </a:p>
        </p:txBody>
      </p:sp>
      <p:pic>
        <p:nvPicPr>
          <p:cNvPr id="18" name="Picture 17" descr="cyverse_rgb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200" y="605500"/>
            <a:ext cx="6015030" cy="1308999"/>
          </a:xfrm>
          <a:prstGeom prst="rect">
            <a:avLst/>
          </a:prstGeom>
        </p:spPr>
      </p:pic>
      <p:sp>
        <p:nvSpPr>
          <p:cNvPr id="19" name="Subtitle 2"/>
          <p:cNvSpPr txBox="1">
            <a:spLocks/>
          </p:cNvSpPr>
          <p:nvPr userDrawn="1"/>
        </p:nvSpPr>
        <p:spPr>
          <a:xfrm>
            <a:off x="3192273" y="1605942"/>
            <a:ext cx="4092957" cy="3162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rgbClr val="F19E1F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rgbClr val="0971AB"/>
                </a:solidFill>
              </a:rPr>
              <a:t>Transforming Science Through Data-driven Discovery</a:t>
            </a:r>
            <a:endParaRPr lang="en-US" sz="1400" dirty="0">
              <a:solidFill>
                <a:srgbClr val="0971A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47575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0" y="516112"/>
            <a:ext cx="9144000" cy="105606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 smtClean="0"/>
              <a:t>Generic Slide 1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8200" y="2220581"/>
            <a:ext cx="7886700" cy="2698984"/>
          </a:xfrm>
        </p:spPr>
        <p:txBody>
          <a:bodyPr/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en-US" dirty="0" smtClean="0"/>
              <a:t>Heading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4"/>
            <a:endParaRPr lang="en-US" dirty="0" smtClean="0"/>
          </a:p>
          <a:p>
            <a:pPr lvl="4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5174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659008AA-81A4-044D-86D6-067C64F3DBD1}" type="datetimeFigureOut">
              <a:rPr lang="en-US" smtClean="0"/>
              <a:t>7/20/17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30C412D0-20BA-AB4B-8057-D4780AEAB0BB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-10508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-10508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9037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659008AA-81A4-044D-86D6-067C64F3DBD1}" type="datetimeFigureOut">
              <a:rPr lang="en-US" smtClean="0"/>
              <a:t>7/20/17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30C412D0-20BA-AB4B-8057-D4780AEAB0BB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 descr="cyverse_rgb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980" y="605500"/>
            <a:ext cx="6015030" cy="1308999"/>
          </a:xfrm>
          <a:prstGeom prst="rect">
            <a:avLst/>
          </a:prstGeom>
        </p:spPr>
      </p:pic>
      <p:sp>
        <p:nvSpPr>
          <p:cNvPr id="6" name="Subtitle 2"/>
          <p:cNvSpPr txBox="1">
            <a:spLocks/>
          </p:cNvSpPr>
          <p:nvPr userDrawn="1"/>
        </p:nvSpPr>
        <p:spPr>
          <a:xfrm>
            <a:off x="3476053" y="1605942"/>
            <a:ext cx="4092957" cy="3162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rgbClr val="F19E1F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rgbClr val="0971AB"/>
                </a:solidFill>
              </a:rPr>
              <a:t>Transforming Science Through Data-driven Discovery</a:t>
            </a:r>
            <a:endParaRPr lang="en-US" sz="1400" dirty="0">
              <a:solidFill>
                <a:srgbClr val="0971AB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1008992" y="2630753"/>
            <a:ext cx="7178567" cy="105606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 smtClean="0"/>
              <a:t>Video Title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007021" y="3814288"/>
            <a:ext cx="7178567" cy="512762"/>
          </a:xfrm>
        </p:spPr>
        <p:txBody>
          <a:bodyPr>
            <a:noAutofit/>
          </a:bodyPr>
          <a:lstStyle>
            <a:lvl1pPr marL="0" indent="0" algn="ctr">
              <a:buNone/>
              <a:defRPr sz="3200">
                <a:solidFill>
                  <a:srgbClr val="0971AB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Subtitle/Venue</a:t>
            </a:r>
            <a:endParaRPr lang="en-US" dirty="0"/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007021" y="4454525"/>
            <a:ext cx="7178567" cy="451772"/>
          </a:xfrm>
        </p:spPr>
        <p:txBody>
          <a:bodyPr>
            <a:normAutofit/>
          </a:bodyPr>
          <a:lstStyle>
            <a:lvl1pPr algn="ctr">
              <a:defRPr sz="2400" b="1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Presenter</a:t>
            </a:r>
            <a:r>
              <a:rPr lang="en-US" smtClean="0"/>
              <a:t>, Affiliation</a:t>
            </a:r>
            <a:endParaRPr lang="en-US" dirty="0" smtClean="0"/>
          </a:p>
        </p:txBody>
      </p:sp>
      <p:sp>
        <p:nvSpPr>
          <p:cNvPr id="10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1007021" y="5073650"/>
            <a:ext cx="7178567" cy="452438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Date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29793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 flipV="1">
            <a:off x="0" y="-16596"/>
            <a:ext cx="9144000" cy="6874595"/>
          </a:xfrm>
          <a:prstGeom prst="rect">
            <a:avLst/>
          </a:prstGeom>
          <a:solidFill>
            <a:srgbClr val="1422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1536" y="6049085"/>
            <a:ext cx="832135" cy="707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649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9494197-119B-124C-A6C6-B57F495454A1}" type="datetimeFigureOut">
              <a:rPr lang="en-US" smtClean="0"/>
              <a:t>7/20/17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B015178-2746-1A47-97B1-A1FF7D8F17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435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.gif"/><Relationship Id="rId1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838200" y="2220581"/>
            <a:ext cx="7886700" cy="26989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9144000" cy="349624"/>
          </a:xfrm>
          <a:prstGeom prst="rect">
            <a:avLst/>
          </a:prstGeom>
          <a:solidFill>
            <a:srgbClr val="1422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0" y="409155"/>
            <a:ext cx="9144000" cy="60325"/>
          </a:xfrm>
          <a:prstGeom prst="rect">
            <a:avLst/>
          </a:prstGeom>
          <a:solidFill>
            <a:srgbClr val="0971A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itle 1"/>
          <p:cNvSpPr txBox="1">
            <a:spLocks/>
          </p:cNvSpPr>
          <p:nvPr userDrawn="1"/>
        </p:nvSpPr>
        <p:spPr>
          <a:xfrm>
            <a:off x="0" y="516112"/>
            <a:ext cx="9144000" cy="1056061"/>
          </a:xfrm>
          <a:prstGeom prst="rect">
            <a:avLst/>
          </a:prstGeom>
        </p:spPr>
        <p:txBody>
          <a:bodyPr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142248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11" name="Title 1"/>
          <p:cNvSpPr txBox="1">
            <a:spLocks/>
          </p:cNvSpPr>
          <p:nvPr userDrawn="1"/>
        </p:nvSpPr>
        <p:spPr>
          <a:xfrm>
            <a:off x="12548" y="496374"/>
            <a:ext cx="9134589" cy="588877"/>
          </a:xfrm>
          <a:prstGeom prst="rect">
            <a:avLst/>
          </a:prstGeom>
        </p:spPr>
        <p:txBody>
          <a:bodyPr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142248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pPr algn="l"/>
            <a:endParaRPr lang="en-US" sz="4000" dirty="0"/>
          </a:p>
        </p:txBody>
      </p:sp>
      <p:pic>
        <p:nvPicPr>
          <p:cNvPr id="14" name="Picture 2" descr="http://www.nsf.gov/images/logos/nsf1.gif"/>
          <p:cNvPicPr>
            <a:picLocks noChangeAspect="1" noChangeArrowheads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48" y="6077320"/>
            <a:ext cx="727140" cy="731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0812" y="5952407"/>
            <a:ext cx="1073378" cy="989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817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2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407AAA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4" Type="http://schemas.openxmlformats.org/officeDocument/2006/relationships/image" Target="../media/image11.JPG"/><Relationship Id="rId5" Type="http://schemas.openxmlformats.org/officeDocument/2006/relationships/image" Target="../media/image12.jpeg"/><Relationship Id="rId6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4" Type="http://schemas.openxmlformats.org/officeDocument/2006/relationships/image" Target="../media/image16.JPG"/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4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4" Type="http://schemas.openxmlformats.org/officeDocument/2006/relationships/image" Target="../media/image10.jpeg"/><Relationship Id="rId5" Type="http://schemas.openxmlformats.org/officeDocument/2006/relationships/image" Target="../media/image11.JPG"/><Relationship Id="rId6" Type="http://schemas.openxmlformats.org/officeDocument/2006/relationships/image" Target="../media/image12.jpeg"/><Relationship Id="rId7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8537" y="1891719"/>
            <a:ext cx="9144000" cy="1056061"/>
          </a:xfrm>
        </p:spPr>
        <p:txBody>
          <a:bodyPr/>
          <a:lstStyle/>
          <a:p>
            <a:r>
              <a:rPr lang="en-US" smtClean="0"/>
              <a:t>Journey to the Compute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-236986" y="2820770"/>
            <a:ext cx="9596955" cy="512762"/>
          </a:xfrm>
        </p:spPr>
        <p:txBody>
          <a:bodyPr/>
          <a:lstStyle/>
          <a:p>
            <a:r>
              <a:rPr lang="en-US" sz="2400" dirty="0" smtClean="0"/>
              <a:t>Day 2: Compute Bound and Down, Container-</a:t>
            </a:r>
            <a:r>
              <a:rPr lang="en-US" sz="2400" dirty="0" err="1" smtClean="0"/>
              <a:t>ed</a:t>
            </a:r>
            <a:r>
              <a:rPr lang="en-US" sz="2400" dirty="0" smtClean="0"/>
              <a:t> Up and </a:t>
            </a:r>
            <a:r>
              <a:rPr lang="en-US" sz="2400" dirty="0" err="1" smtClean="0"/>
              <a:t>Truckin</a:t>
            </a:r>
            <a:r>
              <a:rPr lang="en-US" sz="2400" dirty="0" smtClean="0"/>
              <a:t>’</a:t>
            </a:r>
            <a:endParaRPr lang="en-US" sz="2400" dirty="0"/>
          </a:p>
        </p:txBody>
      </p:sp>
      <p:pic>
        <p:nvPicPr>
          <p:cNvPr id="6" name="Picture 14" descr="mage result for xsed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02" t="21041" r="13683" b="16476"/>
          <a:stretch/>
        </p:blipFill>
        <p:spPr bwMode="auto">
          <a:xfrm>
            <a:off x="789140" y="5970354"/>
            <a:ext cx="1220660" cy="635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asted-image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122139" y="3962350"/>
            <a:ext cx="1467535" cy="1498108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TextBox 8"/>
          <p:cNvSpPr txBox="1"/>
          <p:nvPr/>
        </p:nvSpPr>
        <p:spPr>
          <a:xfrm>
            <a:off x="3862593" y="5446434"/>
            <a:ext cx="1925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Upendra</a:t>
            </a:r>
            <a:r>
              <a:rPr lang="en-US" dirty="0"/>
              <a:t> </a:t>
            </a:r>
            <a:r>
              <a:rPr lang="en-US" dirty="0" err="1"/>
              <a:t>Devisetty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928707" y="5471790"/>
            <a:ext cx="1340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John </a:t>
            </a:r>
            <a:r>
              <a:rPr lang="en-US" smtClean="0"/>
              <a:t>Fonner</a:t>
            </a:r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7472805" y="5430666"/>
            <a:ext cx="16501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Tyson </a:t>
            </a:r>
            <a:r>
              <a:rPr lang="en-US" dirty="0" err="1" smtClean="0"/>
              <a:t>Swetnam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140" y="3633333"/>
            <a:ext cx="1875694" cy="1732335"/>
          </a:xfrm>
          <a:prstGeom prst="rect">
            <a:avLst/>
          </a:prstGeom>
        </p:spPr>
      </p:pic>
      <p:pic>
        <p:nvPicPr>
          <p:cNvPr id="13" name="pasted-image.jp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559418" y="3959694"/>
            <a:ext cx="1501958" cy="1501958"/>
          </a:xfrm>
          <a:prstGeom prst="rect">
            <a:avLst/>
          </a:prstGeom>
          <a:ln w="12700">
            <a:miter lim="400000"/>
          </a:ln>
        </p:spPr>
      </p:pic>
      <p:pic>
        <p:nvPicPr>
          <p:cNvPr id="15" name="Picture 6" descr="https://avatars2.githubusercontent.com/u/3017517?v=3&amp;s=460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9965" y="3959694"/>
            <a:ext cx="1498108" cy="1498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855906" y="3535986"/>
            <a:ext cx="35056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Based on </a:t>
            </a:r>
            <a:r>
              <a:rPr lang="en-US" smtClean="0"/>
              <a:t>work and publications </a:t>
            </a:r>
            <a:r>
              <a:rPr lang="en-US" dirty="0" smtClean="0"/>
              <a:t>by: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54216" y="5365668"/>
            <a:ext cx="17455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accent1"/>
                </a:solidFill>
              </a:rPr>
              <a:t>By: Blake Joyce</a:t>
            </a:r>
            <a:endParaRPr lang="en-US" sz="20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894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40540"/>
            <a:ext cx="9144000" cy="1056061"/>
          </a:xfrm>
        </p:spPr>
        <p:txBody>
          <a:bodyPr/>
          <a:lstStyle/>
          <a:p>
            <a:r>
              <a:rPr lang="en-US" dirty="0" smtClean="0"/>
              <a:t>Let’s get crazy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936625" y="2677685"/>
            <a:ext cx="28364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Atmosphere Instance</a:t>
            </a:r>
            <a:endParaRPr lang="en-US" sz="2400" dirty="0" smtClean="0"/>
          </a:p>
          <a:p>
            <a:pPr algn="ctr"/>
            <a:r>
              <a:rPr lang="en-US" sz="2400" dirty="0" smtClean="0"/>
              <a:t>‘Master’</a:t>
            </a:r>
            <a:endParaRPr lang="en-US" sz="2400" dirty="0"/>
          </a:p>
        </p:txBody>
      </p:sp>
      <p:cxnSp>
        <p:nvCxnSpPr>
          <p:cNvPr id="6" name="Straight Arrow Connector 5"/>
          <p:cNvCxnSpPr>
            <a:stCxn id="4" idx="2"/>
            <a:endCxn id="8" idx="0"/>
          </p:cNvCxnSpPr>
          <p:nvPr/>
        </p:nvCxnSpPr>
        <p:spPr>
          <a:xfrm>
            <a:off x="4354866" y="3508682"/>
            <a:ext cx="1411828" cy="52819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238472" y="4036878"/>
            <a:ext cx="1056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Docker</a:t>
            </a:r>
            <a:endParaRPr 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4354863" y="5765774"/>
            <a:ext cx="283007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Atmosphere instance</a:t>
            </a:r>
          </a:p>
          <a:p>
            <a:pPr algn="ctr"/>
            <a:r>
              <a:rPr lang="en-US" sz="2400" dirty="0" smtClean="0"/>
              <a:t>Worker(s)</a:t>
            </a:r>
            <a:endParaRPr lang="en-US" sz="2400" dirty="0"/>
          </a:p>
        </p:txBody>
      </p:sp>
      <p:cxnSp>
        <p:nvCxnSpPr>
          <p:cNvPr id="11" name="Straight Arrow Connector 10"/>
          <p:cNvCxnSpPr>
            <a:stCxn id="8" idx="2"/>
            <a:endCxn id="10" idx="0"/>
          </p:cNvCxnSpPr>
          <p:nvPr/>
        </p:nvCxnSpPr>
        <p:spPr>
          <a:xfrm>
            <a:off x="5766694" y="4498543"/>
            <a:ext cx="3204" cy="126723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631928" y="4036879"/>
            <a:ext cx="1502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Singularity</a:t>
            </a:r>
            <a:endParaRPr lang="en-US" sz="2400" dirty="0"/>
          </a:p>
        </p:txBody>
      </p:sp>
      <p:cxnSp>
        <p:nvCxnSpPr>
          <p:cNvPr id="16" name="Straight Arrow Connector 15"/>
          <p:cNvCxnSpPr>
            <a:stCxn id="4" idx="2"/>
            <a:endCxn id="15" idx="0"/>
          </p:cNvCxnSpPr>
          <p:nvPr/>
        </p:nvCxnSpPr>
        <p:spPr>
          <a:xfrm flipH="1">
            <a:off x="3383095" y="3508682"/>
            <a:ext cx="971771" cy="52819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2676843" y="5765775"/>
            <a:ext cx="14125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/>
              <a:t>UA HPC</a:t>
            </a:r>
          </a:p>
          <a:p>
            <a:pPr algn="ctr"/>
            <a:r>
              <a:rPr lang="en-US" sz="2400" dirty="0" smtClean="0"/>
              <a:t>Worker(s)</a:t>
            </a:r>
            <a:endParaRPr lang="en-US" sz="2400" dirty="0"/>
          </a:p>
        </p:txBody>
      </p:sp>
      <p:cxnSp>
        <p:nvCxnSpPr>
          <p:cNvPr id="23" name="Straight Arrow Connector 22"/>
          <p:cNvCxnSpPr>
            <a:stCxn id="15" idx="2"/>
            <a:endCxn id="22" idx="0"/>
          </p:cNvCxnSpPr>
          <p:nvPr/>
        </p:nvCxnSpPr>
        <p:spPr>
          <a:xfrm>
            <a:off x="3383095" y="4498544"/>
            <a:ext cx="0" cy="126723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7719568" y="4214307"/>
            <a:ext cx="10754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Results</a:t>
            </a:r>
            <a:endParaRPr lang="en-US" sz="2400"/>
          </a:p>
        </p:txBody>
      </p:sp>
      <p:cxnSp>
        <p:nvCxnSpPr>
          <p:cNvPr id="46" name="Curved Connector 45"/>
          <p:cNvCxnSpPr>
            <a:stCxn id="10" idx="3"/>
            <a:endCxn id="4" idx="3"/>
          </p:cNvCxnSpPr>
          <p:nvPr/>
        </p:nvCxnSpPr>
        <p:spPr>
          <a:xfrm flipH="1" flipV="1">
            <a:off x="5773107" y="3093184"/>
            <a:ext cx="1411826" cy="3088089"/>
          </a:xfrm>
          <a:prstGeom prst="curvedConnector3">
            <a:avLst>
              <a:gd name="adj1" fmla="val -122659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urved Connector 46"/>
          <p:cNvCxnSpPr>
            <a:stCxn id="22" idx="1"/>
            <a:endCxn id="4" idx="1"/>
          </p:cNvCxnSpPr>
          <p:nvPr/>
        </p:nvCxnSpPr>
        <p:spPr>
          <a:xfrm rot="10800000" flipH="1">
            <a:off x="2676843" y="3093184"/>
            <a:ext cx="259782" cy="3088090"/>
          </a:xfrm>
          <a:prstGeom prst="curvedConnector3">
            <a:avLst>
              <a:gd name="adj1" fmla="val -849833"/>
            </a:avLst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473928" y="4214308"/>
            <a:ext cx="10754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Results</a:t>
            </a:r>
            <a:endParaRPr lang="en-US" sz="240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735151" y="1235443"/>
            <a:ext cx="7886700" cy="103634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Now we’re doing some real computational logistics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342069" y="1938651"/>
            <a:ext cx="4025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Typing/Seeing Screen </a:t>
            </a:r>
            <a:r>
              <a:rPr lang="en-US" dirty="0" smtClean="0"/>
              <a:t>on Local Computer</a:t>
            </a:r>
            <a:endParaRPr lang="en-US" dirty="0"/>
          </a:p>
        </p:txBody>
      </p:sp>
      <p:cxnSp>
        <p:nvCxnSpPr>
          <p:cNvPr id="20" name="Straight Arrow Connector 19"/>
          <p:cNvCxnSpPr>
            <a:stCxn id="9" idx="2"/>
            <a:endCxn id="4" idx="0"/>
          </p:cNvCxnSpPr>
          <p:nvPr/>
        </p:nvCxnSpPr>
        <p:spPr>
          <a:xfrm>
            <a:off x="4354864" y="2307983"/>
            <a:ext cx="2" cy="36970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5330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Hybrid: Cloud </a:t>
            </a:r>
            <a:r>
              <a:rPr lang="en-US" dirty="0"/>
              <a:t>→</a:t>
            </a:r>
            <a:r>
              <a:rPr lang="en-US" dirty="0" smtClean="0"/>
              <a:t> Cloud + HPC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7995" y="2220581"/>
            <a:ext cx="8906005" cy="2698984"/>
          </a:xfrm>
        </p:spPr>
        <p:txBody>
          <a:bodyPr>
            <a:normAutofit/>
          </a:bodyPr>
          <a:lstStyle/>
          <a:p>
            <a:r>
              <a:rPr lang="en-US" dirty="0" smtClean="0"/>
              <a:t>Commands found on the GitHub repo </a:t>
            </a:r>
          </a:p>
          <a:p>
            <a:pPr marL="0" indent="0" algn="ctr">
              <a:buNone/>
            </a:pPr>
            <a:r>
              <a:rPr lang="en-US" sz="2000" dirty="0"/>
              <a:t>Path: </a:t>
            </a:r>
            <a:r>
              <a:rPr lang="en-US" sz="2000" dirty="0" err="1" smtClean="0"/>
              <a:t>Journey_to_the_Compute</a:t>
            </a:r>
            <a:r>
              <a:rPr lang="en-US" sz="2000" dirty="0" smtClean="0"/>
              <a:t>/</a:t>
            </a:r>
            <a:r>
              <a:rPr lang="en-US" sz="2000" dirty="0" err="1" smtClean="0"/>
              <a:t>DayTwo</a:t>
            </a:r>
            <a:r>
              <a:rPr lang="en-US" sz="2000" dirty="0" smtClean="0"/>
              <a:t>/Code/</a:t>
            </a:r>
            <a:r>
              <a:rPr lang="en-US" sz="2000" dirty="0" err="1" smtClean="0"/>
              <a:t>commands_to_copy_execute.md</a:t>
            </a:r>
            <a:endParaRPr lang="en-US" sz="2000" dirty="0" smtClean="0"/>
          </a:p>
          <a:p>
            <a:r>
              <a:rPr lang="en-US" dirty="0" err="1" smtClean="0"/>
              <a:t>asdf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512984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Planning Your Journey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Insights from the Road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71080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340748"/>
            <a:ext cx="9144000" cy="1056061"/>
          </a:xfrm>
        </p:spPr>
        <p:txBody>
          <a:bodyPr/>
          <a:lstStyle/>
          <a:p>
            <a:r>
              <a:rPr lang="en-US" dirty="0" smtClean="0"/>
              <a:t>In Short: Containers First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3463" y="1484491"/>
            <a:ext cx="8261437" cy="4728419"/>
          </a:xfrm>
        </p:spPr>
        <p:txBody>
          <a:bodyPr>
            <a:normAutofit/>
          </a:bodyPr>
          <a:lstStyle/>
          <a:p>
            <a:r>
              <a:rPr lang="en-US" dirty="0" smtClean="0"/>
              <a:t>It’s really about the containers</a:t>
            </a:r>
          </a:p>
          <a:p>
            <a:pPr lvl="1"/>
            <a:r>
              <a:rPr lang="en-US" dirty="0" smtClean="0"/>
              <a:t>Set them up</a:t>
            </a:r>
          </a:p>
          <a:p>
            <a:pPr lvl="1"/>
            <a:r>
              <a:rPr lang="en-US" dirty="0" smtClean="0"/>
              <a:t>Test them</a:t>
            </a:r>
          </a:p>
          <a:p>
            <a:pPr lvl="1"/>
            <a:r>
              <a:rPr lang="en-US" dirty="0" smtClean="0"/>
              <a:t>Keep them with your data for reproducibility</a:t>
            </a:r>
          </a:p>
          <a:p>
            <a:r>
              <a:rPr lang="en-US" dirty="0" smtClean="0"/>
              <a:t>If you’re in the academic world:</a:t>
            </a:r>
          </a:p>
          <a:p>
            <a:pPr lvl="1"/>
            <a:r>
              <a:rPr lang="en-US" dirty="0" smtClean="0"/>
              <a:t>Treat containers like a publication</a:t>
            </a:r>
          </a:p>
          <a:p>
            <a:pPr lvl="1"/>
            <a:r>
              <a:rPr lang="en-US" dirty="0" smtClean="0"/>
              <a:t>The </a:t>
            </a:r>
            <a:r>
              <a:rPr lang="en-US" i="1" dirty="0" smtClean="0"/>
              <a:t>de facto</a:t>
            </a:r>
            <a:r>
              <a:rPr lang="en-US" dirty="0" smtClean="0"/>
              <a:t> ‘Methods and Materials’ for analysis</a:t>
            </a:r>
          </a:p>
          <a:p>
            <a:pPr lvl="1"/>
            <a:r>
              <a:rPr lang="en-US" dirty="0" smtClean="0"/>
              <a:t>Treat containers like an analysis package</a:t>
            </a:r>
          </a:p>
          <a:p>
            <a:r>
              <a:rPr lang="en-US" dirty="0" smtClean="0"/>
              <a:t>But remember there’s more to reproducibility</a:t>
            </a:r>
          </a:p>
          <a:p>
            <a:pPr lvl="1"/>
            <a:r>
              <a:rPr lang="en-US" dirty="0" smtClean="0"/>
              <a:t>Analysis package + </a:t>
            </a:r>
            <a:r>
              <a:rPr lang="en-US" b="1" dirty="0" smtClean="0"/>
              <a:t>DATA</a:t>
            </a:r>
          </a:p>
          <a:p>
            <a:pPr lvl="1"/>
            <a:r>
              <a:rPr lang="en-US" dirty="0" smtClean="0"/>
              <a:t>I haven’t seen many slick tricks for data ← </a:t>
            </a:r>
            <a:r>
              <a:rPr lang="en-US" b="1" dirty="0" smtClean="0"/>
              <a:t>working on this</a:t>
            </a:r>
            <a:endParaRPr lang="en-US" b="1" dirty="0"/>
          </a:p>
        </p:txBody>
      </p:sp>
      <p:sp>
        <p:nvSpPr>
          <p:cNvPr id="4" name="TextBox 3"/>
          <p:cNvSpPr txBox="1"/>
          <p:nvPr/>
        </p:nvSpPr>
        <p:spPr>
          <a:xfrm>
            <a:off x="737969" y="6424611"/>
            <a:ext cx="766806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en-US" sz="2400" dirty="0"/>
              <a:t>“Keep them public, keep them safe” </a:t>
            </a:r>
            <a:r>
              <a:rPr lang="mr-IN" sz="2400" dirty="0"/>
              <a:t>–</a:t>
            </a:r>
            <a:r>
              <a:rPr lang="en-US" sz="2400" dirty="0"/>
              <a:t> Everyone but Gandalf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6043371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65592"/>
            <a:ext cx="9144000" cy="1056061"/>
          </a:xfrm>
        </p:spPr>
        <p:txBody>
          <a:bodyPr/>
          <a:lstStyle/>
          <a:p>
            <a:r>
              <a:rPr lang="en-US" dirty="0" smtClean="0"/>
              <a:t>Roll Your Own Container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21653"/>
            <a:ext cx="4396636" cy="5429877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Docker</a:t>
            </a:r>
            <a:endParaRPr lang="en-US" dirty="0"/>
          </a:p>
          <a:p>
            <a:r>
              <a:rPr lang="en-US" sz="2000" dirty="0" smtClean="0">
                <a:solidFill>
                  <a:schemeClr val="tx1"/>
                </a:solidFill>
              </a:rPr>
              <a:t>Pull</a:t>
            </a:r>
            <a:endParaRPr lang="en-US" sz="2000" dirty="0" smtClean="0">
              <a:solidFill>
                <a:schemeClr val="tx1"/>
              </a:solidFill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296427" y="1321654"/>
            <a:ext cx="4847573" cy="55363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407AAA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Singularity</a:t>
            </a:r>
            <a:endParaRPr lang="en-US" dirty="0" smtClean="0"/>
          </a:p>
          <a:p>
            <a:r>
              <a:rPr lang="en-US" sz="2000" dirty="0" smtClean="0">
                <a:solidFill>
                  <a:schemeClr val="tx1"/>
                </a:solidFill>
              </a:rPr>
              <a:t>Login to a cloud </a:t>
            </a:r>
            <a:r>
              <a:rPr lang="en-US" sz="2000" dirty="0" smtClean="0">
                <a:solidFill>
                  <a:schemeClr val="tx1"/>
                </a:solidFill>
              </a:rPr>
              <a:t>service</a:t>
            </a:r>
            <a:endParaRPr lang="en-US" sz="2000" dirty="0" smtClean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65637" y="6396335"/>
            <a:ext cx="76127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It’s not feasible to go over this in a workshop format, but</a:t>
            </a:r>
            <a:r>
              <a:rPr lang="mr-IN" sz="2400" dirty="0" smtClean="0"/>
              <a:t>…</a:t>
            </a:r>
            <a:r>
              <a:rPr lang="en-US" sz="2400" dirty="0" smtClean="0"/>
              <a:t>..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20950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28014"/>
            <a:ext cx="9144000" cy="1056061"/>
          </a:xfrm>
        </p:spPr>
        <p:txBody>
          <a:bodyPr/>
          <a:lstStyle/>
          <a:p>
            <a:r>
              <a:rPr lang="en-US" sz="4800" dirty="0" smtClean="0"/>
              <a:t>(Rough) Guide to Scientific Compute</a:t>
            </a:r>
            <a:endParaRPr lang="en-US" sz="4800" dirty="0"/>
          </a:p>
        </p:txBody>
      </p:sp>
      <p:sp>
        <p:nvSpPr>
          <p:cNvPr id="4" name="TextBox 3"/>
          <p:cNvSpPr txBox="1"/>
          <p:nvPr/>
        </p:nvSpPr>
        <p:spPr>
          <a:xfrm>
            <a:off x="676008" y="2204580"/>
            <a:ext cx="18349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Flexibility</a:t>
            </a:r>
          </a:p>
          <a:p>
            <a:pPr algn="ctr"/>
            <a:r>
              <a:rPr lang="en-US" dirty="0" smtClean="0"/>
              <a:t>(Scale, </a:t>
            </a:r>
            <a:r>
              <a:rPr lang="en-US" dirty="0" err="1" smtClean="0"/>
              <a:t>Env</a:t>
            </a:r>
            <a:r>
              <a:rPr lang="en-US" dirty="0" smtClean="0"/>
              <a:t> Mods)</a:t>
            </a:r>
          </a:p>
        </p:txBody>
      </p:sp>
      <p:sp>
        <p:nvSpPr>
          <p:cNvPr id="7" name="Cloud 6"/>
          <p:cNvSpPr/>
          <p:nvPr/>
        </p:nvSpPr>
        <p:spPr>
          <a:xfrm>
            <a:off x="864297" y="3381685"/>
            <a:ext cx="1828800" cy="1065056"/>
          </a:xfrm>
          <a:prstGeom prst="cloud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Cloud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013193" y="1465189"/>
            <a:ext cx="1117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smtClean="0"/>
              <a:t>I NEED:</a:t>
            </a:r>
            <a:endParaRPr lang="en-US" sz="24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6449639" y="2302277"/>
            <a:ext cx="22424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Specialty Compute</a:t>
            </a:r>
          </a:p>
          <a:p>
            <a:pPr algn="ctr"/>
            <a:r>
              <a:rPr lang="en-US" dirty="0" smtClean="0"/>
              <a:t>(GPU, high mem, </a:t>
            </a:r>
            <a:r>
              <a:rPr lang="en-US" i="1" dirty="0" smtClean="0"/>
              <a:t>etc</a:t>
            </a:r>
            <a:r>
              <a:rPr lang="en-US" dirty="0" smtClean="0"/>
              <a:t>.)</a:t>
            </a:r>
            <a:endParaRPr lang="en-US" dirty="0"/>
          </a:p>
        </p:txBody>
      </p:sp>
      <p:sp>
        <p:nvSpPr>
          <p:cNvPr id="11" name="Direct Access Storage 10"/>
          <p:cNvSpPr/>
          <p:nvPr/>
        </p:nvSpPr>
        <p:spPr>
          <a:xfrm rot="16200000">
            <a:off x="7138078" y="4117824"/>
            <a:ext cx="669929" cy="1052186"/>
          </a:xfrm>
          <a:prstGeom prst="flowChartMagneticDrum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Direct Access Storage 11"/>
          <p:cNvSpPr/>
          <p:nvPr/>
        </p:nvSpPr>
        <p:spPr>
          <a:xfrm rot="16200000">
            <a:off x="7138079" y="3585683"/>
            <a:ext cx="669929" cy="1052186"/>
          </a:xfrm>
          <a:prstGeom prst="flowChartMagneticDrum">
            <a:avLst/>
          </a:prstGeom>
          <a:solidFill>
            <a:schemeClr val="accent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2400" dirty="0" smtClean="0"/>
              <a:t>HPC</a:t>
            </a:r>
            <a:endParaRPr lang="en-US" sz="2400" dirty="0"/>
          </a:p>
        </p:txBody>
      </p:sp>
      <p:sp>
        <p:nvSpPr>
          <p:cNvPr id="13" name="Direct Access Storage 12"/>
          <p:cNvSpPr/>
          <p:nvPr/>
        </p:nvSpPr>
        <p:spPr>
          <a:xfrm rot="16200000">
            <a:off x="7138079" y="3058844"/>
            <a:ext cx="669929" cy="1052186"/>
          </a:xfrm>
          <a:prstGeom prst="flowChartMagneticDrum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4421687" y="6488668"/>
            <a:ext cx="4017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This is what an HPC looks like in my mind</a:t>
            </a:r>
            <a:endParaRPr lang="en-US" dirty="0"/>
          </a:p>
        </p:txBody>
      </p:sp>
      <p:cxnSp>
        <p:nvCxnSpPr>
          <p:cNvPr id="17" name="Curved Connector 16"/>
          <p:cNvCxnSpPr>
            <a:stCxn id="15" idx="0"/>
            <a:endCxn id="11" idx="1"/>
          </p:cNvCxnSpPr>
          <p:nvPr/>
        </p:nvCxnSpPr>
        <p:spPr>
          <a:xfrm rot="5400000" flipH="1" flipV="1">
            <a:off x="6196930" y="5212555"/>
            <a:ext cx="1509786" cy="1042440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625904" y="6488668"/>
            <a:ext cx="3714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AKA Ghost computer, ether computer</a:t>
            </a:r>
            <a:endParaRPr lang="en-US"/>
          </a:p>
        </p:txBody>
      </p:sp>
      <p:cxnSp>
        <p:nvCxnSpPr>
          <p:cNvPr id="19" name="Curved Connector 18"/>
          <p:cNvCxnSpPr>
            <a:stCxn id="18" idx="0"/>
            <a:endCxn id="7" idx="1"/>
          </p:cNvCxnSpPr>
          <p:nvPr/>
        </p:nvCxnSpPr>
        <p:spPr>
          <a:xfrm rot="16200000" flipV="1">
            <a:off x="1109487" y="5114818"/>
            <a:ext cx="2043061" cy="704639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2264916" y="4362470"/>
            <a:ext cx="21920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Easy to Distribute uniform environment</a:t>
            </a:r>
          </a:p>
          <a:p>
            <a:pPr algn="ctr"/>
            <a:r>
              <a:rPr lang="en-US" dirty="0" smtClean="0"/>
              <a:t>(classes, workshops)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8649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400" smtClean="0"/>
              <a:t>Scientific Compute Resources Available</a:t>
            </a:r>
            <a:endParaRPr lang="en-US" sz="440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CyVerse</a:t>
            </a:r>
            <a:endParaRPr lang="en-US" dirty="0" smtClean="0"/>
          </a:p>
          <a:p>
            <a:r>
              <a:rPr lang="en-US" dirty="0" smtClean="0"/>
              <a:t>XSEDE</a:t>
            </a:r>
          </a:p>
          <a:p>
            <a:r>
              <a:rPr lang="en-US" dirty="0" smtClean="0"/>
              <a:t>Most Universities/Colleges have HPC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8735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79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67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743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5684620"/>
          </a:xfrm>
        </p:spPr>
        <p:txBody>
          <a:bodyPr>
            <a:normAutofit/>
          </a:bodyPr>
          <a:lstStyle/>
          <a:p>
            <a:r>
              <a:rPr lang="en-US" dirty="0" smtClean="0"/>
              <a:t>FREEDOM!!! </a:t>
            </a:r>
            <a:r>
              <a:rPr lang="en-US" sz="2000" dirty="0" smtClean="0"/>
              <a:t>of compute resource choices</a:t>
            </a:r>
          </a:p>
          <a:p>
            <a:pPr lvl="1"/>
            <a:r>
              <a:rPr lang="en-US" dirty="0" smtClean="0"/>
              <a:t>Easily leverage compute available</a:t>
            </a:r>
          </a:p>
          <a:p>
            <a:pPr lvl="1"/>
            <a:r>
              <a:rPr lang="en-US" dirty="0" smtClean="0"/>
              <a:t>Wherever it may be</a:t>
            </a:r>
          </a:p>
          <a:p>
            <a:pPr lvl="1"/>
            <a:r>
              <a:rPr lang="en-US" dirty="0" smtClean="0"/>
              <a:t>Because I want to live here</a:t>
            </a:r>
          </a:p>
          <a:p>
            <a:pPr lvl="1"/>
            <a:r>
              <a:rPr lang="en-US" dirty="0" smtClean="0"/>
              <a:t>But work here</a:t>
            </a:r>
          </a:p>
          <a:p>
            <a:r>
              <a:rPr lang="en-US" dirty="0" smtClean="0"/>
              <a:t>Get work done faster</a:t>
            </a:r>
          </a:p>
          <a:p>
            <a:r>
              <a:rPr lang="en-US" dirty="0" smtClean="0"/>
              <a:t>HPC and Cloud Resources</a:t>
            </a:r>
            <a:endParaRPr lang="en-US" dirty="0"/>
          </a:p>
          <a:p>
            <a:pPr lvl="1"/>
            <a:r>
              <a:rPr lang="en-US" dirty="0" smtClean="0"/>
              <a:t>Personal suggestion:</a:t>
            </a:r>
          </a:p>
          <a:p>
            <a:pPr lvl="1"/>
            <a:r>
              <a:rPr lang="en-US" dirty="0" smtClean="0"/>
              <a:t>Use cloud for development </a:t>
            </a:r>
          </a:p>
          <a:p>
            <a:pPr lvl="2"/>
            <a:r>
              <a:rPr lang="en-US" dirty="0" err="1" smtClean="0"/>
              <a:t>CyVerse</a:t>
            </a:r>
            <a:r>
              <a:rPr lang="en-US" dirty="0" smtClean="0"/>
              <a:t> Atmosphere: </a:t>
            </a:r>
            <a:r>
              <a:rPr lang="en-US" dirty="0" err="1" smtClean="0"/>
              <a:t>atmo.cyverse.org</a:t>
            </a:r>
            <a:endParaRPr lang="en-US" dirty="0" smtClean="0"/>
          </a:p>
          <a:p>
            <a:pPr lvl="2"/>
            <a:r>
              <a:rPr lang="en-US" dirty="0" smtClean="0"/>
              <a:t>Bioinformatic images available</a:t>
            </a:r>
          </a:p>
          <a:p>
            <a:pPr lvl="2"/>
            <a:r>
              <a:rPr lang="en-US" dirty="0" smtClean="0"/>
              <a:t>`</a:t>
            </a:r>
            <a:r>
              <a:rPr lang="en-US" dirty="0" err="1" smtClean="0"/>
              <a:t>ez</a:t>
            </a:r>
            <a:r>
              <a:rPr lang="en-US" dirty="0" smtClean="0"/>
              <a:t>` install for several popular packages + dependencies</a:t>
            </a:r>
          </a:p>
          <a:p>
            <a:pPr lvl="1"/>
            <a:r>
              <a:rPr lang="en-US" dirty="0" smtClean="0"/>
              <a:t>Move out to bigger compute through containers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46215" y="431500"/>
            <a:ext cx="87341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0971AB"/>
                </a:solidFill>
              </a:rPr>
              <a:t>What We Are Really Interested In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0436" y="984386"/>
            <a:ext cx="2233564" cy="167517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746458" y="1945794"/>
            <a:ext cx="2233938" cy="223393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9725" y="2937811"/>
            <a:ext cx="2233939" cy="2233939"/>
          </a:xfrm>
          <a:prstGeom prst="rect">
            <a:avLst/>
          </a:prstGeom>
        </p:spPr>
      </p:pic>
      <p:cxnSp>
        <p:nvCxnSpPr>
          <p:cNvPr id="9" name="Curved Connector 8"/>
          <p:cNvCxnSpPr>
            <a:endCxn id="7" idx="1"/>
          </p:cNvCxnSpPr>
          <p:nvPr/>
        </p:nvCxnSpPr>
        <p:spPr>
          <a:xfrm flipV="1">
            <a:off x="4613305" y="1821973"/>
            <a:ext cx="2297131" cy="962538"/>
          </a:xfrm>
          <a:prstGeom prst="curvedConnector3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urved Connector 10"/>
          <p:cNvCxnSpPr/>
          <p:nvPr/>
        </p:nvCxnSpPr>
        <p:spPr>
          <a:xfrm>
            <a:off x="4588253" y="2797037"/>
            <a:ext cx="2133153" cy="278252"/>
          </a:xfrm>
          <a:prstGeom prst="curvedConnector3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urved Connector 14"/>
          <p:cNvCxnSpPr/>
          <p:nvPr/>
        </p:nvCxnSpPr>
        <p:spPr>
          <a:xfrm>
            <a:off x="4597820" y="2796587"/>
            <a:ext cx="2256853" cy="1270720"/>
          </a:xfrm>
          <a:prstGeom prst="curvedConnector3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urved Connector 18"/>
          <p:cNvCxnSpPr/>
          <p:nvPr/>
        </p:nvCxnSpPr>
        <p:spPr>
          <a:xfrm rot="5400000">
            <a:off x="-782876" y="4340269"/>
            <a:ext cx="2693096" cy="501041"/>
          </a:xfrm>
          <a:prstGeom prst="curvedConnector3">
            <a:avLst>
              <a:gd name="adj1" fmla="val 1163"/>
            </a:avLst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urved Connector 20"/>
          <p:cNvCxnSpPr/>
          <p:nvPr/>
        </p:nvCxnSpPr>
        <p:spPr>
          <a:xfrm>
            <a:off x="3131511" y="3244240"/>
            <a:ext cx="5123141" cy="3047749"/>
          </a:xfrm>
          <a:prstGeom prst="curvedConnector3">
            <a:avLst>
              <a:gd name="adj1" fmla="val 66626"/>
            </a:avLst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8834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7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8537" y="1891719"/>
            <a:ext cx="9144000" cy="1056061"/>
          </a:xfrm>
        </p:spPr>
        <p:txBody>
          <a:bodyPr/>
          <a:lstStyle/>
          <a:p>
            <a:r>
              <a:rPr lang="en-US" smtClean="0"/>
              <a:t>Journey to the Compute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-236986" y="2820770"/>
            <a:ext cx="9596955" cy="512762"/>
          </a:xfrm>
        </p:spPr>
        <p:txBody>
          <a:bodyPr/>
          <a:lstStyle/>
          <a:p>
            <a:r>
              <a:rPr lang="en-US" sz="2400" dirty="0" smtClean="0"/>
              <a:t>Day 2: Compute Bound and Down, Container-</a:t>
            </a:r>
            <a:r>
              <a:rPr lang="en-US" sz="2400" dirty="0" err="1" smtClean="0"/>
              <a:t>ed</a:t>
            </a:r>
            <a:r>
              <a:rPr lang="en-US" sz="2400" dirty="0" smtClean="0"/>
              <a:t> Up and </a:t>
            </a:r>
            <a:r>
              <a:rPr lang="en-US" sz="2400" dirty="0" err="1" smtClean="0"/>
              <a:t>Truckin</a:t>
            </a:r>
            <a:r>
              <a:rPr lang="en-US" sz="2400" dirty="0" smtClean="0"/>
              <a:t>’</a:t>
            </a:r>
            <a:endParaRPr lang="en-US" sz="2400" dirty="0"/>
          </a:p>
        </p:txBody>
      </p:sp>
      <p:pic>
        <p:nvPicPr>
          <p:cNvPr id="6" name="Picture 14" descr="mage result for xsed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02" t="21041" r="13683" b="16476"/>
          <a:stretch/>
        </p:blipFill>
        <p:spPr bwMode="auto">
          <a:xfrm>
            <a:off x="789140" y="5970354"/>
            <a:ext cx="1220660" cy="635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asted-image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122139" y="3962350"/>
            <a:ext cx="1467535" cy="1498108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TextBox 8"/>
          <p:cNvSpPr txBox="1"/>
          <p:nvPr/>
        </p:nvSpPr>
        <p:spPr>
          <a:xfrm>
            <a:off x="3862593" y="5446434"/>
            <a:ext cx="1925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Upendra</a:t>
            </a:r>
            <a:r>
              <a:rPr lang="en-US" dirty="0"/>
              <a:t> </a:t>
            </a:r>
            <a:r>
              <a:rPr lang="en-US" dirty="0" err="1"/>
              <a:t>Devisetty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928707" y="5471790"/>
            <a:ext cx="1340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John </a:t>
            </a:r>
            <a:r>
              <a:rPr lang="en-US" smtClean="0"/>
              <a:t>Fonner</a:t>
            </a:r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7472805" y="5430666"/>
            <a:ext cx="16501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Tyson </a:t>
            </a:r>
            <a:r>
              <a:rPr lang="en-US" dirty="0" err="1" smtClean="0"/>
              <a:t>Swetnam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140" y="3633333"/>
            <a:ext cx="1875694" cy="1732335"/>
          </a:xfrm>
          <a:prstGeom prst="rect">
            <a:avLst/>
          </a:prstGeom>
        </p:spPr>
      </p:pic>
      <p:pic>
        <p:nvPicPr>
          <p:cNvPr id="13" name="pasted-image.jp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7559418" y="3959694"/>
            <a:ext cx="1501958" cy="1501958"/>
          </a:xfrm>
          <a:prstGeom prst="rect">
            <a:avLst/>
          </a:prstGeom>
          <a:ln w="12700">
            <a:miter lim="400000"/>
          </a:ln>
        </p:spPr>
      </p:pic>
      <p:pic>
        <p:nvPicPr>
          <p:cNvPr id="15" name="Picture 6" descr="https://avatars2.githubusercontent.com/u/3017517?v=3&amp;s=460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9965" y="3959694"/>
            <a:ext cx="1498108" cy="1498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855906" y="3535986"/>
            <a:ext cx="35056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Based on </a:t>
            </a:r>
            <a:r>
              <a:rPr lang="en-US" smtClean="0"/>
              <a:t>work and publications </a:t>
            </a:r>
            <a:r>
              <a:rPr lang="en-US" dirty="0" smtClean="0"/>
              <a:t>by: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54216" y="5365668"/>
            <a:ext cx="17455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accent1"/>
                </a:solidFill>
              </a:rPr>
              <a:t>By: Blake Joyce</a:t>
            </a:r>
            <a:endParaRPr lang="en-US" sz="2000" dirty="0">
              <a:solidFill>
                <a:schemeClr val="accent1"/>
              </a:solidFill>
            </a:endParaRPr>
          </a:p>
        </p:txBody>
      </p:sp>
      <p:sp>
        <p:nvSpPr>
          <p:cNvPr id="4" name="Rectangle 3">
            <a:hlinkClick r:id="" action="ppaction://customshow?id=1"/>
          </p:cNvPr>
          <p:cNvSpPr/>
          <p:nvPr/>
        </p:nvSpPr>
        <p:spPr>
          <a:xfrm>
            <a:off x="-211934" y="-109273"/>
            <a:ext cx="9468668" cy="710225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500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>
        <p:wipe/>
      </p:transition>
    </mc:Choice>
    <mc:Fallback xmlns="">
      <p:transition spd="slow" advClick="0" advTm="20000"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28014"/>
            <a:ext cx="9144000" cy="1056061"/>
          </a:xfrm>
        </p:spPr>
        <p:txBody>
          <a:bodyPr/>
          <a:lstStyle/>
          <a:p>
            <a:r>
              <a:rPr lang="en-US" dirty="0" smtClean="0"/>
              <a:t>Let’s get to 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284075"/>
            <a:ext cx="9144000" cy="4916309"/>
          </a:xfrm>
        </p:spPr>
        <p:txBody>
          <a:bodyPr>
            <a:normAutofit/>
          </a:bodyPr>
          <a:lstStyle/>
          <a:p>
            <a:r>
              <a:rPr lang="en-US" dirty="0" smtClean="0"/>
              <a:t>Opening syntax statement for command line things</a:t>
            </a:r>
          </a:p>
          <a:p>
            <a:pPr lvl="1"/>
            <a:r>
              <a:rPr lang="en-US" dirty="0" smtClean="0"/>
              <a:t>Commands are encircled by `some command here`</a:t>
            </a:r>
          </a:p>
          <a:p>
            <a:pPr lvl="1"/>
            <a:r>
              <a:rPr lang="en-US" dirty="0" smtClean="0"/>
              <a:t>Don’t actually type the first `, or the second `</a:t>
            </a:r>
          </a:p>
          <a:p>
            <a:pPr lvl="1"/>
            <a:r>
              <a:rPr lang="en-US" dirty="0" smtClean="0"/>
              <a:t>Other things to change are &lt;circled by these&gt;</a:t>
            </a:r>
          </a:p>
          <a:p>
            <a:pPr lvl="1"/>
            <a:r>
              <a:rPr lang="en-US" dirty="0" smtClean="0"/>
              <a:t>Likewise: don’t type this &lt;, or this &gt;</a:t>
            </a:r>
          </a:p>
          <a:p>
            <a:pPr lvl="1"/>
            <a:r>
              <a:rPr lang="en-US" dirty="0" smtClean="0"/>
              <a:t>Bonus points: Use tab to autocomplete things like long paths</a:t>
            </a:r>
          </a:p>
          <a:p>
            <a:r>
              <a:rPr lang="en-US" dirty="0" smtClean="0"/>
              <a:t>I’d start by cloning my GitHub repo:</a:t>
            </a:r>
          </a:p>
          <a:p>
            <a:pPr lvl="1"/>
            <a:r>
              <a:rPr lang="en-US" dirty="0" smtClean="0"/>
              <a:t>Open your terminal/shell/bash/</a:t>
            </a:r>
            <a:r>
              <a:rPr lang="en-US" dirty="0" err="1" smtClean="0"/>
              <a:t>cigwin</a:t>
            </a:r>
            <a:r>
              <a:rPr lang="en-US" dirty="0" smtClean="0"/>
              <a:t>/whatever</a:t>
            </a:r>
          </a:p>
          <a:p>
            <a:pPr lvl="1"/>
            <a:r>
              <a:rPr lang="en-US" u="sng" dirty="0" err="1"/>
              <a:t>c</a:t>
            </a:r>
            <a:r>
              <a:rPr lang="en-US" dirty="0" err="1" smtClean="0"/>
              <a:t>HANGE</a:t>
            </a:r>
            <a:r>
              <a:rPr lang="en-US" dirty="0" smtClean="0"/>
              <a:t> </a:t>
            </a:r>
            <a:r>
              <a:rPr lang="en-US" u="sng" dirty="0" err="1" smtClean="0"/>
              <a:t>d</a:t>
            </a:r>
            <a:r>
              <a:rPr lang="en-US" dirty="0" err="1" smtClean="0"/>
              <a:t>IRECTORY</a:t>
            </a:r>
            <a:r>
              <a:rPr lang="en-US" dirty="0" smtClean="0"/>
              <a:t> to your desktop</a:t>
            </a:r>
          </a:p>
          <a:p>
            <a:pPr marL="457200" lvl="1" indent="0" algn="ctr">
              <a:buNone/>
            </a:pPr>
            <a:r>
              <a:rPr lang="en-US" dirty="0" smtClean="0"/>
              <a:t>Mac command: </a:t>
            </a:r>
            <a:r>
              <a:rPr lang="en-US" dirty="0"/>
              <a:t>`cd` </a:t>
            </a:r>
            <a:r>
              <a:rPr lang="en-US" dirty="0" smtClean="0"/>
              <a:t>/Desktop/ </a:t>
            </a:r>
          </a:p>
          <a:p>
            <a:pPr lvl="1"/>
            <a:r>
              <a:rPr lang="en-US" dirty="0" err="1" smtClean="0"/>
              <a:t>git</a:t>
            </a:r>
            <a:r>
              <a:rPr lang="en-US" dirty="0" smtClean="0"/>
              <a:t> clone the repo</a:t>
            </a:r>
          </a:p>
          <a:p>
            <a:pPr marL="457200" lvl="1" indent="0" algn="ctr">
              <a:buNone/>
            </a:pPr>
            <a:r>
              <a:rPr lang="en-US" dirty="0" smtClean="0"/>
              <a:t>`</a:t>
            </a:r>
            <a:r>
              <a:rPr lang="en-US" dirty="0" err="1" smtClean="0"/>
              <a:t>git</a:t>
            </a:r>
            <a:r>
              <a:rPr lang="en-US" dirty="0"/>
              <a:t> clone` https://</a:t>
            </a:r>
            <a:r>
              <a:rPr lang="en-US" dirty="0" err="1"/>
              <a:t>github.com</a:t>
            </a:r>
            <a:r>
              <a:rPr lang="en-US" dirty="0"/>
              <a:t>/bjoyce3/</a:t>
            </a:r>
            <a:r>
              <a:rPr lang="en-US" dirty="0" err="1"/>
              <a:t>Journey_to_the_Compute</a:t>
            </a:r>
            <a:endParaRPr lang="en-US" dirty="0"/>
          </a:p>
          <a:p>
            <a:pPr lvl="1"/>
            <a:endParaRPr lang="en-US" dirty="0" smtClean="0"/>
          </a:p>
        </p:txBody>
      </p:sp>
      <p:sp>
        <p:nvSpPr>
          <p:cNvPr id="57" name="TextBox 56"/>
          <p:cNvSpPr txBox="1"/>
          <p:nvPr/>
        </p:nvSpPr>
        <p:spPr>
          <a:xfrm>
            <a:off x="1354709" y="6273225"/>
            <a:ext cx="64345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Seriously! Go For It! Yeah, right now!</a:t>
            </a:r>
            <a:endParaRPr lang="en-US" sz="3200" b="1" dirty="0"/>
          </a:p>
        </p:txBody>
      </p:sp>
      <p:sp>
        <p:nvSpPr>
          <p:cNvPr id="5" name="Rectangle 4">
            <a:hlinkClick r:id="" action="ppaction://customshow?id=1"/>
          </p:cNvPr>
          <p:cNvSpPr/>
          <p:nvPr/>
        </p:nvSpPr>
        <p:spPr>
          <a:xfrm>
            <a:off x="-211934" y="-109273"/>
            <a:ext cx="9468668" cy="710225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514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 advClick="0" advTm="60000"/>
    </mc:Choice>
    <mc:Fallback xmlns="">
      <p:transition spd="slow" advClick="0" advTm="60000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315696"/>
            <a:ext cx="9144000" cy="1056061"/>
          </a:xfrm>
        </p:spPr>
        <p:txBody>
          <a:bodyPr/>
          <a:lstStyle/>
          <a:p>
            <a:r>
              <a:rPr lang="en-US" dirty="0" smtClean="0"/>
              <a:t>Generalized </a:t>
            </a:r>
            <a:r>
              <a:rPr lang="en-US" dirty="0" smtClean="0"/>
              <a:t>Workflow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8203" y="1544177"/>
            <a:ext cx="8386697" cy="4969357"/>
          </a:xfrm>
        </p:spPr>
        <p:txBody>
          <a:bodyPr>
            <a:normAutofit/>
          </a:bodyPr>
          <a:lstStyle/>
          <a:p>
            <a:r>
              <a:rPr lang="en-US" dirty="0" smtClean="0"/>
              <a:t>Here’s the standard thought process:</a:t>
            </a:r>
          </a:p>
          <a:p>
            <a:pPr lvl="1"/>
            <a:r>
              <a:rPr lang="en-US" dirty="0" smtClean="0"/>
              <a:t>Local -&gt; Docker -&gt; Cloud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Local -&gt; Singularity -&gt; </a:t>
            </a:r>
            <a:r>
              <a:rPr lang="en-US" dirty="0" smtClean="0"/>
              <a:t>Cloud/HPC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Local -&gt; Docker -&gt; Singularity -&gt; </a:t>
            </a:r>
            <a:r>
              <a:rPr lang="en-US" dirty="0" smtClean="0"/>
              <a:t>HPC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6321327" y="2325159"/>
            <a:ext cx="28631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Reality: currently few prebuilt only Singularity containers for bioinformatics</a:t>
            </a:r>
          </a:p>
          <a:p>
            <a:pPr algn="ctr"/>
            <a:r>
              <a:rPr lang="en-US" b="1" dirty="0" smtClean="0"/>
              <a:t>Getting better though!</a:t>
            </a:r>
            <a:endParaRPr lang="en-US" b="1" dirty="0"/>
          </a:p>
        </p:txBody>
      </p:sp>
      <p:cxnSp>
        <p:nvCxnSpPr>
          <p:cNvPr id="53" name="Straight Arrow Connector 52"/>
          <p:cNvCxnSpPr/>
          <p:nvPr/>
        </p:nvCxnSpPr>
        <p:spPr>
          <a:xfrm flipH="1">
            <a:off x="5336088" y="2925326"/>
            <a:ext cx="985240" cy="0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6208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65592"/>
            <a:ext cx="9144000" cy="1056061"/>
          </a:xfrm>
        </p:spPr>
        <p:txBody>
          <a:bodyPr/>
          <a:lstStyle/>
          <a:p>
            <a:r>
              <a:rPr lang="en-US" sz="4800" smtClean="0"/>
              <a:t>Testing on Local: Soaking up the rays</a:t>
            </a:r>
            <a:endParaRPr lang="en-US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" y="1434387"/>
            <a:ext cx="5874707" cy="5429877"/>
          </a:xfrm>
        </p:spPr>
        <p:txBody>
          <a:bodyPr/>
          <a:lstStyle/>
          <a:p>
            <a:r>
              <a:rPr lang="en-US" dirty="0" smtClean="0"/>
              <a:t>We’ll be working with a GIS package</a:t>
            </a:r>
          </a:p>
          <a:p>
            <a:pPr lvl="1"/>
            <a:r>
              <a:rPr lang="en-US" dirty="0" smtClean="0"/>
              <a:t>365 ‘daily’ outputs for solar radiation and hours of light   (example →)</a:t>
            </a:r>
          </a:p>
          <a:p>
            <a:pPr lvl="1"/>
            <a:r>
              <a:rPr lang="en-US" dirty="0" smtClean="0"/>
              <a:t>12 ‘monthly’ net radiation</a:t>
            </a:r>
          </a:p>
          <a:p>
            <a:r>
              <a:rPr lang="en-US" dirty="0"/>
              <a:t>Please note:</a:t>
            </a:r>
          </a:p>
          <a:p>
            <a:pPr lvl="1"/>
            <a:r>
              <a:rPr lang="en-US" dirty="0" smtClean="0"/>
              <a:t>This is a </a:t>
            </a:r>
            <a:r>
              <a:rPr lang="en-US" dirty="0"/>
              <a:t>mature container project</a:t>
            </a:r>
          </a:p>
          <a:p>
            <a:pPr lvl="1"/>
            <a:r>
              <a:rPr lang="en-US" dirty="0" smtClean="0"/>
              <a:t>But this is </a:t>
            </a:r>
            <a:r>
              <a:rPr lang="en-US" dirty="0"/>
              <a:t>what’s possible</a:t>
            </a:r>
          </a:p>
          <a:p>
            <a:pPr lvl="1"/>
            <a:r>
              <a:rPr lang="en-US" dirty="0"/>
              <a:t>We’ll talk about how to start your own journey </a:t>
            </a:r>
            <a:r>
              <a:rPr lang="en-US" dirty="0" smtClean="0"/>
              <a:t>afterward</a:t>
            </a:r>
          </a:p>
          <a:p>
            <a:pPr lvl="1"/>
            <a:r>
              <a:rPr lang="en-US" dirty="0" smtClean="0"/>
              <a:t>Container == Singularity</a:t>
            </a:r>
            <a:endParaRPr lang="en-US" dirty="0"/>
          </a:p>
          <a:p>
            <a:endParaRPr lang="en-US" dirty="0"/>
          </a:p>
          <a:p>
            <a:endParaRPr lang="en-US" sz="2000" dirty="0" smtClean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39035" y="6062598"/>
            <a:ext cx="43283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Work by: 	Tyson </a:t>
            </a:r>
            <a:r>
              <a:rPr lang="en-US" dirty="0" err="1" smtClean="0"/>
              <a:t>Swetnam</a:t>
            </a:r>
            <a:r>
              <a:rPr lang="en-US" dirty="0" smtClean="0"/>
              <a:t> 	(UA, </a:t>
            </a:r>
            <a:r>
              <a:rPr lang="en-US" dirty="0" err="1" smtClean="0"/>
              <a:t>CyVerse</a:t>
            </a:r>
            <a:r>
              <a:rPr lang="en-US" dirty="0" smtClean="0"/>
              <a:t>) </a:t>
            </a:r>
          </a:p>
          <a:p>
            <a:r>
              <a:rPr lang="en-US" dirty="0"/>
              <a:t>	</a:t>
            </a:r>
            <a:r>
              <a:rPr lang="en-US" dirty="0" smtClean="0"/>
              <a:t>	Mats </a:t>
            </a:r>
            <a:r>
              <a:rPr lang="en-US" dirty="0" err="1" smtClean="0"/>
              <a:t>Rynge</a:t>
            </a:r>
            <a:r>
              <a:rPr lang="en-US" dirty="0" smtClean="0"/>
              <a:t> 		(USC, Pegasus)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6094" y="5523979"/>
            <a:ext cx="1136621" cy="122755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5865" y="5523979"/>
            <a:ext cx="1227551" cy="122755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4706" y="1610716"/>
            <a:ext cx="3068787" cy="286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542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Introducing Singularity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1221356" y="1102316"/>
            <a:ext cx="3225383" cy="376237"/>
          </a:xfrm>
        </p:spPr>
        <p:txBody>
          <a:bodyPr/>
          <a:lstStyle/>
          <a:p>
            <a:r>
              <a:rPr lang="en-US" dirty="0" smtClean="0"/>
              <a:t>Docker vs Singularity</a:t>
            </a:r>
            <a:endParaRPr lang="en-US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0" y="1672381"/>
            <a:ext cx="4396636" cy="542987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407AAA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Workflow in </a:t>
            </a:r>
            <a:r>
              <a:rPr lang="en-US" dirty="0" err="1" smtClean="0"/>
              <a:t>CyVerse</a:t>
            </a:r>
            <a:endParaRPr lang="en-US" dirty="0" smtClean="0"/>
          </a:p>
          <a:p>
            <a:r>
              <a:rPr lang="en-US" sz="2000" dirty="0" smtClean="0">
                <a:solidFill>
                  <a:schemeClr val="tx1"/>
                </a:solidFill>
              </a:rPr>
              <a:t>Login to Atmosphere (</a:t>
            </a:r>
            <a:r>
              <a:rPr lang="en-US" sz="2000" dirty="0" err="1" smtClean="0">
                <a:solidFill>
                  <a:schemeClr val="tx1"/>
                </a:solidFill>
              </a:rPr>
              <a:t>user.cyverse.org</a:t>
            </a:r>
            <a:r>
              <a:rPr lang="en-US" sz="2000" dirty="0" smtClean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4296427" y="1672381"/>
            <a:ext cx="4847573" cy="55363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407AAA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Workflow </a:t>
            </a:r>
            <a:r>
              <a:rPr lang="en-US" dirty="0" smtClean="0"/>
              <a:t>Elsewhere</a:t>
            </a:r>
          </a:p>
        </p:txBody>
      </p:sp>
    </p:spTree>
    <p:extLst>
      <p:ext uri="{BB962C8B-B14F-4D97-AF65-F5344CB8AC3E}">
        <p14:creationId xmlns:p14="http://schemas.microsoft.com/office/powerpoint/2010/main" val="1640064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65592"/>
            <a:ext cx="9144000" cy="1056061"/>
          </a:xfrm>
        </p:spPr>
        <p:txBody>
          <a:bodyPr/>
          <a:lstStyle/>
          <a:p>
            <a:r>
              <a:rPr lang="en-US" sz="4400" dirty="0" smtClean="0"/>
              <a:t>Moving out: Local </a:t>
            </a:r>
            <a:r>
              <a:rPr lang="en-US" sz="4400" dirty="0" smtClean="0"/>
              <a:t>Computer → Cloud</a:t>
            </a:r>
            <a:endParaRPr lang="en-US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21653"/>
            <a:ext cx="4396636" cy="5429877"/>
          </a:xfrm>
        </p:spPr>
        <p:txBody>
          <a:bodyPr/>
          <a:lstStyle/>
          <a:p>
            <a:r>
              <a:rPr lang="en-US" dirty="0" smtClean="0"/>
              <a:t>Workflow in </a:t>
            </a:r>
            <a:r>
              <a:rPr lang="en-US" dirty="0" err="1" smtClean="0"/>
              <a:t>CyVerse</a:t>
            </a:r>
            <a:endParaRPr lang="en-US" dirty="0"/>
          </a:p>
          <a:p>
            <a:r>
              <a:rPr lang="en-US" sz="2000" dirty="0" smtClean="0">
                <a:solidFill>
                  <a:schemeClr val="tx1"/>
                </a:solidFill>
              </a:rPr>
              <a:t>Login to Atmosphere (</a:t>
            </a:r>
            <a:r>
              <a:rPr lang="en-US" sz="2000" dirty="0" err="1" smtClean="0">
                <a:solidFill>
                  <a:schemeClr val="tx1"/>
                </a:solidFill>
              </a:rPr>
              <a:t>user.cyverse.org</a:t>
            </a:r>
            <a:r>
              <a:rPr lang="en-US" sz="2000" dirty="0" smtClean="0">
                <a:solidFill>
                  <a:schemeClr val="tx1"/>
                </a:solidFill>
              </a:rPr>
              <a:t>)</a:t>
            </a:r>
          </a:p>
          <a:p>
            <a:r>
              <a:rPr lang="en-US" sz="2000" dirty="0" smtClean="0">
                <a:solidFill>
                  <a:schemeClr val="tx1"/>
                </a:solidFill>
              </a:rPr>
              <a:t>Launch an instance through GUI</a:t>
            </a:r>
          </a:p>
          <a:p>
            <a:r>
              <a:rPr lang="en-US" sz="2000" dirty="0" smtClean="0">
                <a:solidFill>
                  <a:schemeClr val="tx1"/>
                </a:solidFill>
              </a:rPr>
              <a:t>Set up Docker/Singularity using `</a:t>
            </a:r>
            <a:r>
              <a:rPr lang="en-US" sz="2000" dirty="0" err="1" smtClean="0">
                <a:solidFill>
                  <a:schemeClr val="tx1"/>
                </a:solidFill>
              </a:rPr>
              <a:t>ezd</a:t>
            </a:r>
            <a:r>
              <a:rPr lang="en-US" sz="2000" dirty="0" smtClean="0">
                <a:solidFill>
                  <a:schemeClr val="tx1"/>
                </a:solidFill>
              </a:rPr>
              <a:t>`/`</a:t>
            </a:r>
            <a:r>
              <a:rPr lang="en-US" sz="2000" dirty="0" err="1" smtClean="0">
                <a:solidFill>
                  <a:schemeClr val="tx1"/>
                </a:solidFill>
              </a:rPr>
              <a:t>ezs</a:t>
            </a:r>
            <a:r>
              <a:rPr lang="en-US" sz="2000" dirty="0" smtClean="0">
                <a:solidFill>
                  <a:schemeClr val="tx1"/>
                </a:solidFill>
              </a:rPr>
              <a:t>`</a:t>
            </a:r>
          </a:p>
          <a:p>
            <a:r>
              <a:rPr lang="en-US" sz="2000" dirty="0" smtClean="0">
                <a:solidFill>
                  <a:schemeClr val="tx1"/>
                </a:solidFill>
              </a:rPr>
              <a:t>Test container(s) with example data for tool using `</a:t>
            </a:r>
            <a:r>
              <a:rPr lang="en-US" sz="2000" dirty="0" err="1" smtClean="0">
                <a:solidFill>
                  <a:schemeClr val="tx1"/>
                </a:solidFill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</a:rPr>
              <a:t> run`</a:t>
            </a:r>
          </a:p>
          <a:p>
            <a:r>
              <a:rPr lang="en-US" sz="2000" dirty="0" smtClean="0">
                <a:solidFill>
                  <a:schemeClr val="tx1"/>
                </a:solidFill>
              </a:rPr>
              <a:t>Test container(s) small amount of your data using `</a:t>
            </a:r>
            <a:r>
              <a:rPr lang="en-US" sz="2000" dirty="0" err="1" smtClean="0">
                <a:solidFill>
                  <a:schemeClr val="tx1"/>
                </a:solidFill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</a:rPr>
              <a:t> run`</a:t>
            </a:r>
          </a:p>
          <a:p>
            <a:r>
              <a:rPr lang="en-US" sz="2000" dirty="0" smtClean="0">
                <a:solidFill>
                  <a:schemeClr val="tx1"/>
                </a:solidFill>
              </a:rPr>
              <a:t>Modify container as needed</a:t>
            </a:r>
          </a:p>
          <a:p>
            <a:r>
              <a:rPr lang="en-US" sz="2000" dirty="0" smtClean="0">
                <a:solidFill>
                  <a:schemeClr val="tx1"/>
                </a:solidFill>
              </a:rPr>
              <a:t>Get a bigger instance (Jetstream?)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296427" y="1321654"/>
            <a:ext cx="4847573" cy="553634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407AAA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Workflow Elsewhere</a:t>
            </a:r>
          </a:p>
          <a:p>
            <a:r>
              <a:rPr lang="en-US" sz="2000" dirty="0" smtClean="0">
                <a:solidFill>
                  <a:schemeClr val="tx1"/>
                </a:solidFill>
              </a:rPr>
              <a:t>Login to a cloud service</a:t>
            </a:r>
          </a:p>
          <a:p>
            <a:r>
              <a:rPr lang="en-US" sz="2000" dirty="0" smtClean="0">
                <a:solidFill>
                  <a:schemeClr val="tx1"/>
                </a:solidFill>
              </a:rPr>
              <a:t>Figure out OpenStack</a:t>
            </a:r>
          </a:p>
          <a:p>
            <a:r>
              <a:rPr lang="en-US" sz="2000" dirty="0" smtClean="0">
                <a:solidFill>
                  <a:schemeClr val="tx1"/>
                </a:solidFill>
              </a:rPr>
              <a:t>Launch using OpenStack</a:t>
            </a:r>
          </a:p>
          <a:p>
            <a:r>
              <a:rPr lang="en-US" sz="2000" dirty="0" smtClean="0">
                <a:solidFill>
                  <a:schemeClr val="tx1"/>
                </a:solidFill>
              </a:rPr>
              <a:t>Pull Docker/Singularity package</a:t>
            </a:r>
          </a:p>
          <a:p>
            <a:r>
              <a:rPr lang="en-US" sz="2000" dirty="0" smtClean="0">
                <a:solidFill>
                  <a:schemeClr val="tx1"/>
                </a:solidFill>
              </a:rPr>
              <a:t>Install Docker/Singularity</a:t>
            </a:r>
          </a:p>
          <a:p>
            <a:r>
              <a:rPr lang="en-US" sz="2000" dirty="0" smtClean="0">
                <a:solidFill>
                  <a:schemeClr val="tx1"/>
                </a:solidFill>
              </a:rPr>
              <a:t>Test container(s) with example data for tool</a:t>
            </a:r>
          </a:p>
          <a:p>
            <a:r>
              <a:rPr lang="en-US" sz="2000" dirty="0" smtClean="0">
                <a:solidFill>
                  <a:schemeClr val="tx1"/>
                </a:solidFill>
              </a:rPr>
              <a:t>Pull data from storage onto instance</a:t>
            </a:r>
          </a:p>
          <a:p>
            <a:r>
              <a:rPr lang="en-US" sz="2000" dirty="0" smtClean="0">
                <a:solidFill>
                  <a:schemeClr val="tx1"/>
                </a:solidFill>
              </a:rPr>
              <a:t>Test container(s) small amount of your data!!!</a:t>
            </a:r>
          </a:p>
          <a:p>
            <a:r>
              <a:rPr lang="en-US" sz="2000" dirty="0" smtClean="0">
                <a:solidFill>
                  <a:schemeClr val="tx1"/>
                </a:solidFill>
              </a:rPr>
              <a:t>Modify container as needed</a:t>
            </a:r>
          </a:p>
          <a:p>
            <a:r>
              <a:rPr lang="en-US" sz="2000" dirty="0" smtClean="0">
                <a:solidFill>
                  <a:schemeClr val="tx1"/>
                </a:solidFill>
              </a:rPr>
              <a:t>Upload all data on an instance with more compute resources</a:t>
            </a:r>
          </a:p>
          <a:p>
            <a:r>
              <a:rPr lang="en-US" sz="2000" dirty="0" smtClean="0">
                <a:solidFill>
                  <a:schemeClr val="tx1"/>
                </a:solidFill>
              </a:rPr>
              <a:t>`</a:t>
            </a:r>
            <a:r>
              <a:rPr lang="en-US" sz="2000" dirty="0" err="1" smtClean="0">
                <a:solidFill>
                  <a:schemeClr val="tx1"/>
                </a:solidFill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</a:rPr>
              <a:t> run` with tested arguments</a:t>
            </a:r>
          </a:p>
        </p:txBody>
      </p:sp>
    </p:spTree>
    <p:extLst>
      <p:ext uri="{BB962C8B-B14F-4D97-AF65-F5344CB8AC3E}">
        <p14:creationId xmlns:p14="http://schemas.microsoft.com/office/powerpoint/2010/main" val="44449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65592"/>
            <a:ext cx="9144000" cy="1056061"/>
          </a:xfrm>
        </p:spPr>
        <p:txBody>
          <a:bodyPr/>
          <a:lstStyle/>
          <a:p>
            <a:r>
              <a:rPr lang="en-US" sz="4000" dirty="0" smtClean="0"/>
              <a:t>Local Computer → </a:t>
            </a:r>
            <a:r>
              <a:rPr lang="en-US" sz="4000" dirty="0" smtClean="0"/>
              <a:t>Cloud: Getting set up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21653"/>
            <a:ext cx="4396636" cy="5429877"/>
          </a:xfrm>
        </p:spPr>
        <p:txBody>
          <a:bodyPr/>
          <a:lstStyle/>
          <a:p>
            <a:r>
              <a:rPr lang="en-US" dirty="0" smtClean="0"/>
              <a:t>Workflow in </a:t>
            </a:r>
            <a:r>
              <a:rPr lang="en-US" dirty="0" err="1" smtClean="0"/>
              <a:t>CyVerse</a:t>
            </a:r>
            <a:endParaRPr lang="en-US" dirty="0"/>
          </a:p>
          <a:p>
            <a:r>
              <a:rPr lang="en-US" sz="2000" dirty="0" smtClean="0">
                <a:solidFill>
                  <a:schemeClr val="tx1"/>
                </a:solidFill>
              </a:rPr>
              <a:t>Login to Atmosphere (</a:t>
            </a:r>
            <a:r>
              <a:rPr lang="en-US" sz="2000" dirty="0" err="1" smtClean="0">
                <a:solidFill>
                  <a:schemeClr val="tx1"/>
                </a:solidFill>
              </a:rPr>
              <a:t>user.cyverse.org</a:t>
            </a:r>
            <a:r>
              <a:rPr lang="en-US" sz="2000" dirty="0" smtClean="0">
                <a:solidFill>
                  <a:schemeClr val="tx1"/>
                </a:solidFill>
              </a:rPr>
              <a:t>)</a:t>
            </a:r>
          </a:p>
          <a:p>
            <a:r>
              <a:rPr lang="en-US" sz="2000" dirty="0" smtClean="0">
                <a:solidFill>
                  <a:schemeClr val="tx1"/>
                </a:solidFill>
              </a:rPr>
              <a:t>Launch an instance through GUI</a:t>
            </a:r>
          </a:p>
          <a:p>
            <a:r>
              <a:rPr lang="en-US" sz="2000" dirty="0" smtClean="0">
                <a:solidFill>
                  <a:schemeClr val="tx1"/>
                </a:solidFill>
              </a:rPr>
              <a:t>Set up Docker/Singularity using `</a:t>
            </a:r>
            <a:r>
              <a:rPr lang="en-US" sz="2000" dirty="0" err="1" smtClean="0">
                <a:solidFill>
                  <a:schemeClr val="tx1"/>
                </a:solidFill>
              </a:rPr>
              <a:t>ezd</a:t>
            </a:r>
            <a:r>
              <a:rPr lang="en-US" sz="2000" dirty="0" smtClean="0">
                <a:solidFill>
                  <a:schemeClr val="tx1"/>
                </a:solidFill>
              </a:rPr>
              <a:t>`/`</a:t>
            </a:r>
            <a:r>
              <a:rPr lang="en-US" sz="2000" dirty="0" err="1" smtClean="0">
                <a:solidFill>
                  <a:schemeClr val="tx1"/>
                </a:solidFill>
              </a:rPr>
              <a:t>ezs</a:t>
            </a:r>
            <a:r>
              <a:rPr lang="en-US" sz="2000" dirty="0" smtClean="0">
                <a:solidFill>
                  <a:schemeClr val="tx1"/>
                </a:solidFill>
              </a:rPr>
              <a:t>`</a:t>
            </a:r>
            <a:endParaRPr lang="en-US" sz="2000" dirty="0" smtClean="0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6002" y="1321653"/>
            <a:ext cx="5277998" cy="3338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027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52650"/>
            <a:ext cx="9144000" cy="1056061"/>
          </a:xfrm>
        </p:spPr>
        <p:txBody>
          <a:bodyPr/>
          <a:lstStyle/>
          <a:p>
            <a:r>
              <a:rPr lang="en-US" sz="3200" dirty="0" smtClean="0"/>
              <a:t>Local Computer → </a:t>
            </a:r>
            <a:r>
              <a:rPr lang="en-US" sz="3200" dirty="0" smtClean="0"/>
              <a:t>Cloud: testing the container + data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21653"/>
            <a:ext cx="4396636" cy="5429877"/>
          </a:xfrm>
        </p:spPr>
        <p:txBody>
          <a:bodyPr/>
          <a:lstStyle/>
          <a:p>
            <a:r>
              <a:rPr lang="en-US" dirty="0" smtClean="0"/>
              <a:t>Workflow in </a:t>
            </a:r>
            <a:r>
              <a:rPr lang="en-US" dirty="0" err="1" smtClean="0"/>
              <a:t>CyVerse</a:t>
            </a:r>
            <a:endParaRPr lang="en-US" dirty="0"/>
          </a:p>
          <a:p>
            <a:r>
              <a:rPr lang="en-US" sz="2000" dirty="0" smtClean="0">
                <a:solidFill>
                  <a:schemeClr val="tx1"/>
                </a:solidFill>
              </a:rPr>
              <a:t>Test </a:t>
            </a:r>
            <a:r>
              <a:rPr lang="en-US" sz="2000" dirty="0" smtClean="0">
                <a:solidFill>
                  <a:schemeClr val="tx1"/>
                </a:solidFill>
              </a:rPr>
              <a:t>container(s) with example data for tool using `</a:t>
            </a:r>
            <a:r>
              <a:rPr lang="en-US" sz="2000" dirty="0" err="1" smtClean="0">
                <a:solidFill>
                  <a:schemeClr val="tx1"/>
                </a:solidFill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</a:rPr>
              <a:t> run`</a:t>
            </a:r>
          </a:p>
          <a:p>
            <a:r>
              <a:rPr lang="en-US" sz="2000" dirty="0" smtClean="0">
                <a:solidFill>
                  <a:schemeClr val="tx1"/>
                </a:solidFill>
              </a:rPr>
              <a:t>Test container(s) small amount of your data using `</a:t>
            </a:r>
            <a:r>
              <a:rPr lang="en-US" sz="2000" dirty="0" err="1" smtClean="0">
                <a:solidFill>
                  <a:schemeClr val="tx1"/>
                </a:solidFill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</a:rPr>
              <a:t> run`</a:t>
            </a:r>
          </a:p>
          <a:p>
            <a:r>
              <a:rPr lang="en-US" sz="2000" dirty="0" smtClean="0">
                <a:solidFill>
                  <a:schemeClr val="tx1"/>
                </a:solidFill>
              </a:rPr>
              <a:t>Modify container as needed</a:t>
            </a:r>
          </a:p>
          <a:p>
            <a:r>
              <a:rPr lang="en-US" sz="2000" dirty="0" smtClean="0">
                <a:solidFill>
                  <a:schemeClr val="tx1"/>
                </a:solidFill>
              </a:rPr>
              <a:t>Get a bigger instance (Jetstream?)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296427" y="1321654"/>
            <a:ext cx="4847573" cy="55363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407AAA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Workflow Elsewhere</a:t>
            </a:r>
          </a:p>
          <a:p>
            <a:r>
              <a:rPr lang="en-US" sz="2000" dirty="0" smtClean="0">
                <a:solidFill>
                  <a:schemeClr val="tx1"/>
                </a:solidFill>
              </a:rPr>
              <a:t>Test </a:t>
            </a:r>
            <a:r>
              <a:rPr lang="en-US" sz="2000" dirty="0" smtClean="0">
                <a:solidFill>
                  <a:schemeClr val="tx1"/>
                </a:solidFill>
              </a:rPr>
              <a:t>container(s) with example data for tool</a:t>
            </a:r>
          </a:p>
          <a:p>
            <a:r>
              <a:rPr lang="en-US" sz="2000" dirty="0" smtClean="0">
                <a:solidFill>
                  <a:schemeClr val="tx1"/>
                </a:solidFill>
              </a:rPr>
              <a:t>Pull data from storage onto instance</a:t>
            </a:r>
          </a:p>
          <a:p>
            <a:r>
              <a:rPr lang="en-US" sz="2000" dirty="0" smtClean="0">
                <a:solidFill>
                  <a:schemeClr val="tx1"/>
                </a:solidFill>
              </a:rPr>
              <a:t>Test container(s) small amount of your data!!!</a:t>
            </a:r>
          </a:p>
          <a:p>
            <a:r>
              <a:rPr lang="en-US" sz="2000" dirty="0" smtClean="0">
                <a:solidFill>
                  <a:schemeClr val="tx1"/>
                </a:solidFill>
              </a:rPr>
              <a:t>Modify container as needed</a:t>
            </a:r>
          </a:p>
          <a:p>
            <a:r>
              <a:rPr lang="en-US" sz="2000" dirty="0" smtClean="0">
                <a:solidFill>
                  <a:schemeClr val="tx1"/>
                </a:solidFill>
              </a:rPr>
              <a:t>Upload all data on an instance with more compute resources</a:t>
            </a:r>
          </a:p>
          <a:p>
            <a:r>
              <a:rPr lang="en-US" sz="2000" dirty="0" smtClean="0">
                <a:solidFill>
                  <a:schemeClr val="tx1"/>
                </a:solidFill>
              </a:rPr>
              <a:t>`</a:t>
            </a:r>
            <a:r>
              <a:rPr lang="en-US" sz="2000" dirty="0" err="1" smtClean="0">
                <a:solidFill>
                  <a:schemeClr val="tx1"/>
                </a:solidFill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</a:rPr>
              <a:t> run` with tested arguments</a:t>
            </a:r>
          </a:p>
        </p:txBody>
      </p:sp>
    </p:spTree>
    <p:extLst>
      <p:ext uri="{BB962C8B-B14F-4D97-AF65-F5344CB8AC3E}">
        <p14:creationId xmlns:p14="http://schemas.microsoft.com/office/powerpoint/2010/main" val="281757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52650"/>
            <a:ext cx="9144000" cy="1056061"/>
          </a:xfrm>
        </p:spPr>
        <p:txBody>
          <a:bodyPr/>
          <a:lstStyle/>
          <a:p>
            <a:r>
              <a:rPr lang="en-US" sz="3200" dirty="0" smtClean="0"/>
              <a:t>Local Computer → </a:t>
            </a:r>
            <a:r>
              <a:rPr lang="en-US" sz="3200" dirty="0" smtClean="0"/>
              <a:t>UA HPC: starting the container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21653"/>
            <a:ext cx="4396636" cy="5429877"/>
          </a:xfrm>
        </p:spPr>
        <p:txBody>
          <a:bodyPr/>
          <a:lstStyle/>
          <a:p>
            <a:r>
              <a:rPr lang="en-US" dirty="0" smtClean="0"/>
              <a:t>Workflow </a:t>
            </a:r>
            <a:r>
              <a:rPr lang="en-US" dirty="0" smtClean="0"/>
              <a:t>at UA HPC</a:t>
            </a:r>
            <a:endParaRPr lang="en-US" dirty="0"/>
          </a:p>
          <a:p>
            <a:r>
              <a:rPr lang="en-US" sz="2000" dirty="0" smtClean="0">
                <a:solidFill>
                  <a:schemeClr val="tx1"/>
                </a:solidFill>
              </a:rPr>
              <a:t>Test </a:t>
            </a:r>
            <a:r>
              <a:rPr lang="en-US" sz="2000" dirty="0" smtClean="0">
                <a:solidFill>
                  <a:schemeClr val="tx1"/>
                </a:solidFill>
              </a:rPr>
              <a:t>container(s) with example data for tool using `</a:t>
            </a:r>
            <a:r>
              <a:rPr lang="en-US" sz="2000" dirty="0" err="1" smtClean="0">
                <a:solidFill>
                  <a:schemeClr val="tx1"/>
                </a:solidFill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</a:rPr>
              <a:t> run</a:t>
            </a:r>
            <a:r>
              <a:rPr lang="en-US" sz="2000" dirty="0" smtClean="0">
                <a:solidFill>
                  <a:schemeClr val="tx1"/>
                </a:solidFill>
              </a:rPr>
              <a:t>`</a:t>
            </a:r>
            <a:endParaRPr lang="en-US" sz="20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5296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788E0B7F-CD4F-2D4B-8C0D-538C8DF72DD1}" vid="{F7395CBC-1558-2A4F-A9EF-6A613C13593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36712</TotalTime>
  <Words>897</Words>
  <Application>Microsoft Macintosh PowerPoint</Application>
  <PresentationFormat>On-screen Show (4:3)</PresentationFormat>
  <Paragraphs>169</Paragraphs>
  <Slides>21</Slides>
  <Notes>3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  <vt:variant>
        <vt:lpstr>Custom Shows</vt:lpstr>
      </vt:variant>
      <vt:variant>
        <vt:i4>2</vt:i4>
      </vt:variant>
    </vt:vector>
  </HeadingPairs>
  <TitlesOfParts>
    <vt:vector size="28" baseType="lpstr">
      <vt:lpstr>Calibri</vt:lpstr>
      <vt:lpstr>Calibri Light</vt:lpstr>
      <vt:lpstr>Mangal</vt:lpstr>
      <vt:lpstr>Arial</vt:lpstr>
      <vt:lpstr>1_Office Theme</vt:lpstr>
      <vt:lpstr>Journey to the Compute</vt:lpstr>
      <vt:lpstr>PowerPoint Presentation</vt:lpstr>
      <vt:lpstr>Generalized Workflow</vt:lpstr>
      <vt:lpstr>Testing on Local: Soaking up the rays</vt:lpstr>
      <vt:lpstr>Introducing Singularity</vt:lpstr>
      <vt:lpstr>Moving out: Local Computer → Cloud</vt:lpstr>
      <vt:lpstr>Local Computer → Cloud: Getting set up</vt:lpstr>
      <vt:lpstr>Local Computer → Cloud: testing the container + data</vt:lpstr>
      <vt:lpstr>Local Computer → UA HPC: starting the container</vt:lpstr>
      <vt:lpstr>Let’s get crazy</vt:lpstr>
      <vt:lpstr>Hybrid: Cloud → Cloud + HPC</vt:lpstr>
      <vt:lpstr>Planning Your Journey</vt:lpstr>
      <vt:lpstr>In Short: Containers First</vt:lpstr>
      <vt:lpstr>Roll Your Own Container</vt:lpstr>
      <vt:lpstr>(Rough) Guide to Scientific Compute</vt:lpstr>
      <vt:lpstr>Scientific Compute Resources Available</vt:lpstr>
      <vt:lpstr>PowerPoint Presentation</vt:lpstr>
      <vt:lpstr>PowerPoint Presentation</vt:lpstr>
      <vt:lpstr>PowerPoint Presentation</vt:lpstr>
      <vt:lpstr>Journey to the Compute</vt:lpstr>
      <vt:lpstr>Let’s get to it</vt:lpstr>
      <vt:lpstr>Looping_Introduction</vt:lpstr>
      <vt:lpstr>Main_presentation</vt:lpstr>
    </vt:vector>
  </TitlesOfParts>
  <Company>University of Arizona</Company>
  <LinksUpToDate>false</LinksUpToDate>
  <SharedDoc>false</SharedDoc>
  <HyperlinksChanged>false</HyperlinksChanged>
  <AppVersion>15.0024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Jeremy DeBarry</dc:creator>
  <cp:lastModifiedBy>Microsoft Office User</cp:lastModifiedBy>
  <cp:revision>526</cp:revision>
  <dcterms:created xsi:type="dcterms:W3CDTF">2015-01-05T18:15:59Z</dcterms:created>
  <dcterms:modified xsi:type="dcterms:W3CDTF">2017-07-20T18:02:14Z</dcterms:modified>
</cp:coreProperties>
</file>